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431" r:id="rId2"/>
    <p:sldId id="407" r:id="rId3"/>
    <p:sldId id="364" r:id="rId4"/>
    <p:sldId id="365" r:id="rId5"/>
    <p:sldId id="340" r:id="rId6"/>
    <p:sldId id="395" r:id="rId7"/>
    <p:sldId id="412" r:id="rId8"/>
    <p:sldId id="393" r:id="rId9"/>
    <p:sldId id="335" r:id="rId10"/>
    <p:sldId id="394" r:id="rId11"/>
    <p:sldId id="398" r:id="rId12"/>
    <p:sldId id="338" r:id="rId13"/>
    <p:sldId id="399" r:id="rId14"/>
    <p:sldId id="336" r:id="rId15"/>
    <p:sldId id="400" r:id="rId16"/>
    <p:sldId id="401" r:id="rId17"/>
    <p:sldId id="337" r:id="rId18"/>
    <p:sldId id="406" r:id="rId19"/>
    <p:sldId id="402" r:id="rId20"/>
    <p:sldId id="339" r:id="rId21"/>
    <p:sldId id="363" r:id="rId22"/>
    <p:sldId id="334" r:id="rId23"/>
    <p:sldId id="333" r:id="rId24"/>
    <p:sldId id="396" r:id="rId25"/>
    <p:sldId id="397" r:id="rId26"/>
    <p:sldId id="345" r:id="rId27"/>
    <p:sldId id="417" r:id="rId28"/>
    <p:sldId id="418" r:id="rId29"/>
    <p:sldId id="416" r:id="rId30"/>
    <p:sldId id="405" r:id="rId31"/>
    <p:sldId id="349" r:id="rId32"/>
    <p:sldId id="389" r:id="rId33"/>
    <p:sldId id="352" r:id="rId34"/>
    <p:sldId id="392" r:id="rId35"/>
    <p:sldId id="355" r:id="rId36"/>
    <p:sldId id="408" r:id="rId37"/>
    <p:sldId id="411" r:id="rId38"/>
    <p:sldId id="421" r:id="rId39"/>
    <p:sldId id="422" r:id="rId40"/>
    <p:sldId id="423" r:id="rId41"/>
    <p:sldId id="424" r:id="rId42"/>
    <p:sldId id="425" r:id="rId43"/>
    <p:sldId id="426" r:id="rId44"/>
    <p:sldId id="427" r:id="rId45"/>
    <p:sldId id="428" r:id="rId46"/>
    <p:sldId id="429" r:id="rId47"/>
    <p:sldId id="43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787"/>
    <p:restoredTop sz="94694"/>
  </p:normalViewPr>
  <p:slideViewPr>
    <p:cSldViewPr snapToGrid="0" snapToObjects="1">
      <p:cViewPr varScale="1">
        <p:scale>
          <a:sx n="121" d="100"/>
          <a:sy n="121" d="100"/>
        </p:scale>
        <p:origin x="984" y="176"/>
      </p:cViewPr>
      <p:guideLst/>
    </p:cSldViewPr>
  </p:slideViewPr>
  <p:notesTextViewPr>
    <p:cViewPr>
      <p:scale>
        <a:sx n="1" d="1"/>
        <a:sy n="1" d="1"/>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DAEFA1-2302-CF41-B3D2-D7622FF3D015}"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D9810-7F47-884E-9EC3-518F38176584}" type="slidenum">
              <a:rPr lang="en-US" smtClean="0"/>
              <a:t>‹#›</a:t>
            </a:fld>
            <a:endParaRPr lang="en-US"/>
          </a:p>
        </p:txBody>
      </p:sp>
    </p:spTree>
    <p:extLst>
      <p:ext uri="{BB962C8B-B14F-4D97-AF65-F5344CB8AC3E}">
        <p14:creationId xmlns:p14="http://schemas.microsoft.com/office/powerpoint/2010/main" val="348633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37381-9D2A-0D46-A31D-B9FCFAE45650}" type="slidenum">
              <a:rPr lang="en-US" smtClean="0"/>
              <a:t>1</a:t>
            </a:fld>
            <a:endParaRPr lang="en-US"/>
          </a:p>
        </p:txBody>
      </p:sp>
    </p:spTree>
    <p:extLst>
      <p:ext uri="{BB962C8B-B14F-4D97-AF65-F5344CB8AC3E}">
        <p14:creationId xmlns:p14="http://schemas.microsoft.com/office/powerpoint/2010/main" val="4114816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date of this publication.</a:t>
            </a:r>
          </a:p>
          <a:p>
            <a:r>
              <a:rPr lang="en-US" dirty="0"/>
              <a:t>“The Net interprets censorship and routes around it?”</a:t>
            </a:r>
          </a:p>
          <a:p>
            <a:pPr marL="171450" indent="-171450">
              <a:buFont typeface="Arial" panose="020B0604020202020204" pitchFamily="34" charset="0"/>
              <a:buChar char="•"/>
            </a:pPr>
            <a:r>
              <a:rPr lang="en-US" dirty="0"/>
              <a:t>What is the context for this statement?</a:t>
            </a:r>
          </a:p>
          <a:p>
            <a:pPr marL="171450" indent="-171450">
              <a:buFont typeface="Arial" panose="020B0604020202020204" pitchFamily="34" charset="0"/>
              <a:buChar char="•"/>
            </a:pPr>
            <a:r>
              <a:rPr lang="en-US" dirty="0"/>
              <a:t>Do you still agree with it?</a:t>
            </a:r>
          </a:p>
          <a:p>
            <a:pPr marL="171450" indent="-171450">
              <a:buFont typeface="Arial" panose="020B0604020202020204" pitchFamily="34" charset="0"/>
              <a:buChar char="•"/>
            </a:pPr>
            <a:r>
              <a:rPr lang="en-US" dirty="0"/>
              <a:t>What do you think is the biggest threat to this statement today?</a:t>
            </a:r>
          </a:p>
          <a:p>
            <a:pPr marL="171450" indent="-171450">
              <a:buFont typeface="Arial" panose="020B0604020202020204" pitchFamily="34" charset="0"/>
              <a:buChar char="•"/>
            </a:pPr>
            <a:r>
              <a:rPr lang="en-US" dirty="0"/>
              <a:t>Reflect on the trajectory of the Internet, from commercial computer networks to the Internet and back again.</a:t>
            </a:r>
          </a:p>
        </p:txBody>
      </p:sp>
      <p:sp>
        <p:nvSpPr>
          <p:cNvPr id="4" name="Slide Number Placeholder 3"/>
          <p:cNvSpPr>
            <a:spLocks noGrp="1"/>
          </p:cNvSpPr>
          <p:nvPr>
            <p:ph type="sldNum" sz="quarter" idx="5"/>
          </p:nvPr>
        </p:nvSpPr>
        <p:spPr/>
        <p:txBody>
          <a:bodyPr/>
          <a:lstStyle/>
          <a:p>
            <a:fld id="{6D9D9810-7F47-884E-9EC3-518F38176584}" type="slidenum">
              <a:rPr lang="en-US" smtClean="0"/>
              <a:t>2</a:t>
            </a:fld>
            <a:endParaRPr lang="en-US"/>
          </a:p>
        </p:txBody>
      </p:sp>
    </p:spTree>
    <p:extLst>
      <p:ext uri="{BB962C8B-B14F-4D97-AF65-F5344CB8AC3E}">
        <p14:creationId xmlns:p14="http://schemas.microsoft.com/office/powerpoint/2010/main" val="4169480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2011</a:t>
            </a:r>
          </a:p>
        </p:txBody>
      </p:sp>
    </p:spTree>
    <p:extLst>
      <p:ext uri="{BB962C8B-B14F-4D97-AF65-F5344CB8AC3E}">
        <p14:creationId xmlns:p14="http://schemas.microsoft.com/office/powerpoint/2010/main" val="220133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a:t>“Ok so now I’m going to give you a brief primer on</a:t>
            </a:r>
            <a:r>
              <a:rPr lang="en-US" baseline="0" dirty="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a:t>“Suppose Alice wants to get some content from Bob. If she accesses the Internet from behind a censorship firewall then the censor may monitor or block</a:t>
            </a:r>
            <a:r>
              <a:rPr lang="en-US" dirty="0"/>
              <a:t> communication with</a:t>
            </a:r>
            <a:r>
              <a:rPr lang="en-US" baseline="0" dirty="0"/>
              <a:t> </a:t>
            </a:r>
            <a:r>
              <a:rPr lang="en-US" dirty="0"/>
              <a:t>Bob, and may even</a:t>
            </a:r>
            <a:r>
              <a:rPr lang="en-US" baseline="0" dirty="0"/>
              <a:t> punish Alice for trying to communicate with Bob.”</a:t>
            </a:r>
            <a:endParaRPr lang="en-US" dirty="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14</a:t>
            </a:fld>
            <a:endParaRPr lang="en-US"/>
          </a:p>
        </p:txBody>
      </p:sp>
    </p:spTree>
    <p:extLst>
      <p:ext uri="{BB962C8B-B14F-4D97-AF65-F5344CB8AC3E}">
        <p14:creationId xmlns:p14="http://schemas.microsoft.com/office/powerpoint/2010/main" val="1977237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27142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“oh wait… you can take down other stuff, too?”</a:t>
            </a:r>
          </a:p>
        </p:txBody>
      </p:sp>
      <p:sp>
        <p:nvSpPr>
          <p:cNvPr id="4" name="Slide Number Placeholder 3"/>
          <p:cNvSpPr>
            <a:spLocks noGrp="1"/>
          </p:cNvSpPr>
          <p:nvPr>
            <p:ph type="sldNum" sz="quarter" idx="10"/>
          </p:nvPr>
        </p:nvSpPr>
        <p:spPr/>
        <p:txBody>
          <a:bodyPr/>
          <a:lstStyle/>
          <a:p>
            <a:fld id="{E87B8908-CA26-374C-83A4-87EF8300AB0D}" type="slidenum">
              <a:rPr lang="en-US" smtClean="0"/>
              <a:t>34</a:t>
            </a:fld>
            <a:endParaRPr lang="en-US"/>
          </a:p>
        </p:txBody>
      </p:sp>
    </p:spTree>
    <p:extLst>
      <p:ext uri="{BB962C8B-B14F-4D97-AF65-F5344CB8AC3E}">
        <p14:creationId xmlns:p14="http://schemas.microsoft.com/office/powerpoint/2010/main" val="296189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China “kicking out” google in 2010 amounted to throttling, making the page load only some of the time (</a:t>
            </a:r>
            <a:r>
              <a:rPr lang="en-US" dirty="0" err="1"/>
              <a:t>e.g</a:t>
            </a:r>
            <a:r>
              <a:rPr lang="en-US" dirty="0"/>
              <a:t>, 75% of the time)</a:t>
            </a:r>
          </a:p>
        </p:txBody>
      </p:sp>
      <p:sp>
        <p:nvSpPr>
          <p:cNvPr id="4" name="Slide Number Placeholder 3"/>
          <p:cNvSpPr>
            <a:spLocks noGrp="1"/>
          </p:cNvSpPr>
          <p:nvPr>
            <p:ph type="sldNum" sz="quarter" idx="5"/>
          </p:nvPr>
        </p:nvSpPr>
        <p:spPr/>
        <p:txBody>
          <a:bodyPr/>
          <a:lstStyle/>
          <a:p>
            <a:fld id="{6D9D9810-7F47-884E-9EC3-518F38176584}" type="slidenum">
              <a:rPr lang="en-US" smtClean="0"/>
              <a:t>38</a:t>
            </a:fld>
            <a:endParaRPr lang="en-US"/>
          </a:p>
        </p:txBody>
      </p:sp>
    </p:spTree>
    <p:extLst>
      <p:ext uri="{BB962C8B-B14F-4D97-AF65-F5344CB8AC3E}">
        <p14:creationId xmlns:p14="http://schemas.microsoft.com/office/powerpoint/2010/main" val="354922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www.theguardian.com</a:t>
            </a:r>
            <a:r>
              <a:rPr lang="en-US" dirty="0"/>
              <a:t>/world/2010/mar/24/china-internet-generation-censorship</a:t>
            </a:r>
          </a:p>
          <a:p>
            <a:endParaRPr lang="en-US" dirty="0"/>
          </a:p>
        </p:txBody>
      </p:sp>
      <p:sp>
        <p:nvSpPr>
          <p:cNvPr id="4" name="Slide Number Placeholder 3"/>
          <p:cNvSpPr>
            <a:spLocks noGrp="1"/>
          </p:cNvSpPr>
          <p:nvPr>
            <p:ph type="sldNum" sz="quarter" idx="5"/>
          </p:nvPr>
        </p:nvSpPr>
        <p:spPr/>
        <p:txBody>
          <a:bodyPr/>
          <a:lstStyle/>
          <a:p>
            <a:fld id="{6D9D9810-7F47-884E-9EC3-518F38176584}" type="slidenum">
              <a:rPr lang="en-US" smtClean="0"/>
              <a:t>39</a:t>
            </a:fld>
            <a:endParaRPr lang="en-US"/>
          </a:p>
        </p:txBody>
      </p:sp>
    </p:spTree>
    <p:extLst>
      <p:ext uri="{BB962C8B-B14F-4D97-AF65-F5344CB8AC3E}">
        <p14:creationId xmlns:p14="http://schemas.microsoft.com/office/powerpoint/2010/main" val="4166468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0ECBD-F585-374E-A7D3-ED8BCA3C2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72AB2D-1E97-8848-BDA8-483ED53DF2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0B23EB-AF87-B549-8916-ED66BE72312B}"/>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CBEE2F80-0BA4-BB4D-8806-578AB1418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A4E30-F357-3E42-B52D-09ED42D704AD}"/>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335440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A772-2155-EE41-8FE3-8CAF7B8286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4EA9D2-10F6-5049-9125-D9D0EC932E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16F94-9414-9143-B604-F544BADD5649}"/>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FA1BED26-D1B4-0141-BB55-F9F5605E96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06E1F-513D-8E44-B81E-4B5EE01919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9892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308254-2B1D-B743-A976-2A965A5A1E9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C4A509-0680-6D46-ADAA-E23924DFC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F6AEC-0420-B44D-8618-EF4D77DBEE53}"/>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45FC7E52-2284-1D48-8B90-8405A51D59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0D680-DF10-F64B-A3F1-0D662C583A4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42778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167D-2DB2-6546-9707-97A71E001C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D252C-6060-884D-A57F-0D510791B5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799ED-0741-934D-A2AE-F6DDD052D19B}"/>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AEA998E9-8167-BC4B-A53E-F0083438A8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0F8981-B29E-824F-A8C4-91B2274761D2}"/>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82762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AE4D-52BB-C942-974F-EF7A14C7198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7F0567-D9FF-3844-B475-C52B5409CB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6E092F7-8C17-6744-81B8-D45AF8B4881B}"/>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D9CB527A-7635-3D49-A8B8-C3730CFD7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5B362-819D-3E40-8C90-94394D140853}"/>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42426585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01C5-2C11-1741-91D8-10B7390EDD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2877DD-4E57-C340-91B9-BBCCB360F0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E465BB-3238-D447-B99A-A1FCEEE33E1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5A9A7CD-0945-AE42-AFEC-406D67336AD6}"/>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6" name="Footer Placeholder 5">
            <a:extLst>
              <a:ext uri="{FF2B5EF4-FFF2-40B4-BE49-F238E27FC236}">
                <a16:creationId xmlns:a16="http://schemas.microsoft.com/office/drawing/2014/main" id="{6D661E7F-7B04-2845-912B-157276A041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982461-548B-9D43-A8FA-18BD57756EB4}"/>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601301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82AB2-70BC-C847-BF5E-3A34EFD868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A1A4B5-E84F-A446-A6BD-737868AAC0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3AEB4E6-2A20-6446-859D-DAE76965C0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3E5EC-3D91-D74C-989F-AA8DB4DCF1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C0BE64A-CA78-0942-B836-2265C9842B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3508E0-5CCE-F14A-ABE1-77720A039379}"/>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8" name="Footer Placeholder 7">
            <a:extLst>
              <a:ext uri="{FF2B5EF4-FFF2-40B4-BE49-F238E27FC236}">
                <a16:creationId xmlns:a16="http://schemas.microsoft.com/office/drawing/2014/main" id="{EB44CE78-ED88-1041-9A7F-0C1EDF75C4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4D18CB-FD34-AF46-93A3-DCAC6DBE6E7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474680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03C85-5A7F-4B45-8521-AB124E40F4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A7874-5715-7D44-93F6-5462BAD1C530}"/>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4" name="Footer Placeholder 3">
            <a:extLst>
              <a:ext uri="{FF2B5EF4-FFF2-40B4-BE49-F238E27FC236}">
                <a16:creationId xmlns:a16="http://schemas.microsoft.com/office/drawing/2014/main" id="{7A0F4775-D937-1140-90DA-B865A933F7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9242DD-915A-3147-97DB-0C9421055930}"/>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101855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2CC73-F914-0545-B859-CFCFA14A3F9A}"/>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3" name="Footer Placeholder 2">
            <a:extLst>
              <a:ext uri="{FF2B5EF4-FFF2-40B4-BE49-F238E27FC236}">
                <a16:creationId xmlns:a16="http://schemas.microsoft.com/office/drawing/2014/main" id="{09B7D386-816C-3F46-A75F-7E014220A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A2A60FD-5AE4-9547-BAA8-75C321548A86}"/>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83678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C52F-5265-714C-AD16-DD828AEFD2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6CD436-1881-6B4B-9E29-4E6ABF447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EE9734-C88A-3B45-B497-ADCF5737F2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E1B4A6-7B4F-A74E-9DCC-A7391A66069C}"/>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6" name="Footer Placeholder 5">
            <a:extLst>
              <a:ext uri="{FF2B5EF4-FFF2-40B4-BE49-F238E27FC236}">
                <a16:creationId xmlns:a16="http://schemas.microsoft.com/office/drawing/2014/main" id="{698F5AFA-B0CC-4F46-81C1-F6DD87D4F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4DDFD3-CC8B-E244-8EF0-8FC71CE13FEE}"/>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2530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D7F7F-DF0B-B447-8299-C464B2244E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54F863-5A97-5B42-A98B-6B87174B0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D3BD2-54C9-CF41-81F6-E219CE1D62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90C9337-8DB6-EE41-9033-9CC4E5756FF8}"/>
              </a:ext>
            </a:extLst>
          </p:cNvPr>
          <p:cNvSpPr>
            <a:spLocks noGrp="1"/>
          </p:cNvSpPr>
          <p:nvPr>
            <p:ph type="dt" sz="half" idx="10"/>
          </p:nvPr>
        </p:nvSpPr>
        <p:spPr/>
        <p:txBody>
          <a:bodyPr/>
          <a:lstStyle/>
          <a:p>
            <a:fld id="{C9E664E8-8019-2444-AEBA-CE692A70D4C8}" type="datetimeFigureOut">
              <a:rPr lang="en-US" smtClean="0"/>
              <a:t>3/7/22</a:t>
            </a:fld>
            <a:endParaRPr lang="en-US"/>
          </a:p>
        </p:txBody>
      </p:sp>
      <p:sp>
        <p:nvSpPr>
          <p:cNvPr id="6" name="Footer Placeholder 5">
            <a:extLst>
              <a:ext uri="{FF2B5EF4-FFF2-40B4-BE49-F238E27FC236}">
                <a16:creationId xmlns:a16="http://schemas.microsoft.com/office/drawing/2014/main" id="{C9B4726A-5EA0-B447-9931-942F3F7C1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AF619D-7A2D-E94C-BFE8-63DFFB21F2CB}"/>
              </a:ext>
            </a:extLst>
          </p:cNvPr>
          <p:cNvSpPr>
            <a:spLocks noGrp="1"/>
          </p:cNvSpPr>
          <p:nvPr>
            <p:ph type="sldNum" sz="quarter" idx="12"/>
          </p:nvPr>
        </p:nvSpPr>
        <p:spPr/>
        <p:txBody>
          <a:bodyPr/>
          <a:lstStyle/>
          <a:p>
            <a:fld id="{B733A8CF-061D-2C48-B606-FD6C16CD897F}" type="slidenum">
              <a:rPr lang="en-US" smtClean="0"/>
              <a:t>‹#›</a:t>
            </a:fld>
            <a:endParaRPr lang="en-US"/>
          </a:p>
        </p:txBody>
      </p:sp>
    </p:spTree>
    <p:extLst>
      <p:ext uri="{BB962C8B-B14F-4D97-AF65-F5344CB8AC3E}">
        <p14:creationId xmlns:p14="http://schemas.microsoft.com/office/powerpoint/2010/main" val="373282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06EA-E8EC-D148-8010-4168610392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1F59E8-48B5-7940-A8BF-9E4D8B1A77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F716F-F20A-0F41-9317-EB1ADBDE5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E664E8-8019-2444-AEBA-CE692A70D4C8}" type="datetimeFigureOut">
              <a:rPr lang="en-US" smtClean="0"/>
              <a:t>3/7/22</a:t>
            </a:fld>
            <a:endParaRPr lang="en-US"/>
          </a:p>
        </p:txBody>
      </p:sp>
      <p:sp>
        <p:nvSpPr>
          <p:cNvPr id="5" name="Footer Placeholder 4">
            <a:extLst>
              <a:ext uri="{FF2B5EF4-FFF2-40B4-BE49-F238E27FC236}">
                <a16:creationId xmlns:a16="http://schemas.microsoft.com/office/drawing/2014/main" id="{1354464F-D93F-B743-906D-670EC0DAD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5E7F6-D947-5B46-8B31-6BAD54067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33A8CF-061D-2C48-B606-FD6C16CD897F}" type="slidenum">
              <a:rPr lang="en-US" smtClean="0"/>
              <a:t>‹#›</a:t>
            </a:fld>
            <a:endParaRPr lang="en-US"/>
          </a:p>
        </p:txBody>
      </p:sp>
    </p:spTree>
    <p:extLst>
      <p:ext uri="{BB962C8B-B14F-4D97-AF65-F5344CB8AC3E}">
        <p14:creationId xmlns:p14="http://schemas.microsoft.com/office/powerpoint/2010/main" val="29533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9.wmf"/><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2F01C83-B8B9-2648-8A0E-494CF350F178}"/>
              </a:ext>
            </a:extLst>
          </p:cNvPr>
          <p:cNvSpPr>
            <a:spLocks noGrp="1"/>
          </p:cNvSpPr>
          <p:nvPr>
            <p:ph type="ctrTitle"/>
          </p:nvPr>
        </p:nvSpPr>
        <p:spPr>
          <a:xfrm>
            <a:off x="264585" y="1121834"/>
            <a:ext cx="11137900" cy="1589617"/>
          </a:xfrm>
        </p:spPr>
        <p:txBody>
          <a:bodyPr/>
          <a:lstStyle/>
          <a:p>
            <a:pPr eaLnBrk="1" hangingPunct="1"/>
            <a:r>
              <a:rPr lang="en-US" altLang="en-US" sz="4800" dirty="0"/>
              <a:t>Internet Censorship</a:t>
            </a:r>
          </a:p>
        </p:txBody>
      </p:sp>
      <p:sp>
        <p:nvSpPr>
          <p:cNvPr id="6" name="Subtitle 2">
            <a:extLst>
              <a:ext uri="{FF2B5EF4-FFF2-40B4-BE49-F238E27FC236}">
                <a16:creationId xmlns:a16="http://schemas.microsoft.com/office/drawing/2014/main" id="{28EE930C-1483-C545-8EB7-FE29F2A49081}"/>
              </a:ext>
            </a:extLst>
          </p:cNvPr>
          <p:cNvSpPr txBox="1">
            <a:spLocks noGrp="1"/>
          </p:cNvSpPr>
          <p:nvPr>
            <p:ph type="subTitle" idx="1"/>
          </p:nvPr>
        </p:nvSpPr>
        <p:spPr/>
        <p:txBody>
          <a:bodyPr vert="horz" lIns="68580" tIns="34291" rIns="68580" bIns="34291"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defRPr/>
            </a:pPr>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pPr>
              <a:defRPr/>
            </a:pPr>
            <a:endParaRPr lang="en-US"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D52500-E67B-B347-A586-220D940A36E7}"/>
              </a:ext>
            </a:extLst>
          </p:cNvPr>
          <p:cNvSpPr>
            <a:spLocks noGrp="1"/>
          </p:cNvSpPr>
          <p:nvPr>
            <p:ph type="title"/>
          </p:nvPr>
        </p:nvSpPr>
        <p:spPr>
          <a:xfrm>
            <a:off x="967291" y="2103437"/>
            <a:ext cx="10515600" cy="1325563"/>
          </a:xfrm>
        </p:spPr>
        <p:txBody>
          <a:bodyPr/>
          <a:lstStyle/>
          <a:p>
            <a:pPr algn="ctr"/>
            <a:r>
              <a:rPr lang="en-US" dirty="0"/>
              <a:t>How widespread is Internet censorship?</a:t>
            </a:r>
          </a:p>
        </p:txBody>
      </p:sp>
    </p:spTree>
    <p:extLst>
      <p:ext uri="{BB962C8B-B14F-4D97-AF65-F5344CB8AC3E}">
        <p14:creationId xmlns:p14="http://schemas.microsoft.com/office/powerpoint/2010/main" val="1124203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13CF9A-A528-4B41-A90B-B735CBB9CE5A}"/>
              </a:ext>
            </a:extLst>
          </p:cNvPr>
          <p:cNvPicPr>
            <a:picLocks noChangeAspect="1"/>
          </p:cNvPicPr>
          <p:nvPr/>
        </p:nvPicPr>
        <p:blipFill>
          <a:blip r:embed="rId2"/>
          <a:stretch>
            <a:fillRect/>
          </a:stretch>
        </p:blipFill>
        <p:spPr>
          <a:xfrm>
            <a:off x="607454" y="0"/>
            <a:ext cx="10977091" cy="6858000"/>
          </a:xfrm>
          <a:prstGeom prst="rect">
            <a:avLst/>
          </a:prstGeom>
        </p:spPr>
      </p:pic>
    </p:spTree>
    <p:extLst>
      <p:ext uri="{BB962C8B-B14F-4D97-AF65-F5344CB8AC3E}">
        <p14:creationId xmlns:p14="http://schemas.microsoft.com/office/powerpoint/2010/main" val="4169092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Censorship</a:t>
            </a:r>
          </a:p>
        </p:txBody>
      </p:sp>
      <p:sp>
        <p:nvSpPr>
          <p:cNvPr id="3" name="Content Placeholder 2"/>
          <p:cNvSpPr>
            <a:spLocks noGrp="1"/>
          </p:cNvSpPr>
          <p:nvPr>
            <p:ph idx="1"/>
          </p:nvPr>
        </p:nvSpPr>
        <p:spPr/>
        <p:txBody>
          <a:bodyPr>
            <a:normAutofit/>
          </a:bodyPr>
          <a:lstStyle/>
          <a:p>
            <a:r>
              <a:rPr lang="en-US" b="1" dirty="0" err="1"/>
              <a:t>Herdict</a:t>
            </a:r>
            <a:r>
              <a:rPr lang="en-US" b="1" dirty="0"/>
              <a:t>: </a:t>
            </a:r>
            <a:r>
              <a:rPr lang="en-US" dirty="0"/>
              <a:t>Crowdsourcing reports of Internet censorship</a:t>
            </a:r>
          </a:p>
          <a:p>
            <a:r>
              <a:rPr lang="en-US" b="1" dirty="0"/>
              <a:t>Google Transparency Report: </a:t>
            </a:r>
            <a:r>
              <a:rPr lang="en-US" dirty="0"/>
              <a:t>Monitor reachability of online services</a:t>
            </a:r>
          </a:p>
          <a:p>
            <a:r>
              <a:rPr lang="en-US" b="1" dirty="0" err="1"/>
              <a:t>ICLab</a:t>
            </a:r>
            <a:r>
              <a:rPr lang="en-US" b="1" dirty="0"/>
              <a:t>, OONI, Censored Planet: </a:t>
            </a:r>
            <a:r>
              <a:rPr lang="en-US" dirty="0"/>
              <a:t>Measurement from endpoints</a:t>
            </a:r>
          </a:p>
          <a:p>
            <a:endParaRPr lang="en-US" b="1" dirty="0"/>
          </a:p>
        </p:txBody>
      </p:sp>
      <p:pic>
        <p:nvPicPr>
          <p:cNvPr id="4" name="Picture 3"/>
          <p:cNvPicPr>
            <a:picLocks noChangeAspect="1"/>
          </p:cNvPicPr>
          <p:nvPr/>
        </p:nvPicPr>
        <p:blipFill>
          <a:blip r:embed="rId2"/>
          <a:stretch>
            <a:fillRect/>
          </a:stretch>
        </p:blipFill>
        <p:spPr>
          <a:xfrm>
            <a:off x="1543869" y="3843902"/>
            <a:ext cx="8285620" cy="2704335"/>
          </a:xfrm>
          <a:prstGeom prst="rect">
            <a:avLst/>
          </a:prstGeom>
        </p:spPr>
      </p:pic>
    </p:spTree>
    <p:extLst>
      <p:ext uri="{BB962C8B-B14F-4D97-AF65-F5344CB8AC3E}">
        <p14:creationId xmlns:p14="http://schemas.microsoft.com/office/powerpoint/2010/main" val="34103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FC554-1557-1446-A7E9-64E596FCB0FA}"/>
              </a:ext>
            </a:extLst>
          </p:cNvPr>
          <p:cNvSpPr>
            <a:spLocks noGrp="1"/>
          </p:cNvSpPr>
          <p:nvPr>
            <p:ph type="title"/>
          </p:nvPr>
        </p:nvSpPr>
        <p:spPr>
          <a:xfrm>
            <a:off x="838200" y="2214473"/>
            <a:ext cx="10515600" cy="1325563"/>
          </a:xfrm>
        </p:spPr>
        <p:txBody>
          <a:bodyPr/>
          <a:lstStyle/>
          <a:p>
            <a:pPr algn="ctr"/>
            <a:r>
              <a:rPr lang="en-US" dirty="0"/>
              <a:t>How is censorship implemented?</a:t>
            </a:r>
          </a:p>
        </p:txBody>
      </p:sp>
    </p:spTree>
    <p:extLst>
      <p:ext uri="{BB962C8B-B14F-4D97-AF65-F5344CB8AC3E}">
        <p14:creationId xmlns:p14="http://schemas.microsoft.com/office/powerpoint/2010/main" val="876931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8720359" y="3667159"/>
            <a:ext cx="1231808" cy="365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2336568" y="3798069"/>
            <a:ext cx="94336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931258" y="4554033"/>
            <a:ext cx="1850891" cy="461665"/>
          </a:xfrm>
          <a:prstGeom prst="rect">
            <a:avLst/>
          </a:prstGeom>
          <a:noFill/>
          <a:ln w="9525">
            <a:noFill/>
            <a:miter lim="800000"/>
            <a:headEnd/>
            <a:tailEnd/>
          </a:ln>
        </p:spPr>
        <p:txBody>
          <a:bodyPr wrap="none">
            <a:spAutoFit/>
          </a:bodyPr>
          <a:lstStyle/>
          <a:p>
            <a:r>
              <a:rPr lang="en-US" sz="2400" dirty="0">
                <a:latin typeface="Calibri" pitchFamily="34" charset="0"/>
              </a:rPr>
              <a:t>Censored net</a:t>
            </a:r>
          </a:p>
        </p:txBody>
      </p:sp>
      <p:sp>
        <p:nvSpPr>
          <p:cNvPr id="46" name="TextBox 11"/>
          <p:cNvSpPr txBox="1">
            <a:spLocks noChangeArrowheads="1"/>
          </p:cNvSpPr>
          <p:nvPr/>
        </p:nvSpPr>
        <p:spPr bwMode="auto">
          <a:xfrm>
            <a:off x="6640560" y="4587702"/>
            <a:ext cx="2176301" cy="461665"/>
          </a:xfrm>
          <a:prstGeom prst="rect">
            <a:avLst/>
          </a:prstGeom>
          <a:noFill/>
          <a:ln w="9525">
            <a:noFill/>
            <a:miter lim="800000"/>
            <a:headEnd/>
            <a:tailEnd/>
          </a:ln>
        </p:spPr>
        <p:txBody>
          <a:bodyPr wrap="none">
            <a:spAutoFit/>
          </a:bodyPr>
          <a:lstStyle/>
          <a:p>
            <a:r>
              <a:rPr lang="en-US" sz="2400" dirty="0">
                <a:latin typeface="Calibri" pitchFamily="34" charset="0"/>
              </a:rPr>
              <a:t>Uncensored net</a:t>
            </a:r>
          </a:p>
        </p:txBody>
      </p:sp>
      <p:sp>
        <p:nvSpPr>
          <p:cNvPr id="47" name="TextBox 46"/>
          <p:cNvSpPr txBox="1"/>
          <p:nvPr/>
        </p:nvSpPr>
        <p:spPr>
          <a:xfrm>
            <a:off x="9858310" y="4208190"/>
            <a:ext cx="670376" cy="461665"/>
          </a:xfrm>
          <a:prstGeom prst="rect">
            <a:avLst/>
          </a:prstGeom>
          <a:noFill/>
        </p:spPr>
        <p:txBody>
          <a:bodyPr wrap="none" rtlCol="0">
            <a:spAutoFit/>
          </a:bodyPr>
          <a:lstStyle/>
          <a:p>
            <a:r>
              <a:rPr lang="en-US" sz="2400" dirty="0">
                <a:latin typeface="+mj-lt"/>
              </a:rPr>
              <a:t>Bob</a:t>
            </a:r>
          </a:p>
        </p:txBody>
      </p:sp>
      <p:sp>
        <p:nvSpPr>
          <p:cNvPr id="49" name="Cloud 48"/>
          <p:cNvSpPr/>
          <p:nvPr/>
        </p:nvSpPr>
        <p:spPr>
          <a:xfrm>
            <a:off x="3272133" y="3043394"/>
            <a:ext cx="2515585" cy="1509351"/>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sp>
        <p:nvSpPr>
          <p:cNvPr id="50" name="Cloud 49"/>
          <p:cNvSpPr/>
          <p:nvPr/>
        </p:nvSpPr>
        <p:spPr>
          <a:xfrm>
            <a:off x="6487285" y="3043394"/>
            <a:ext cx="2515585" cy="1509351"/>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1" name="TextBox 12"/>
          <p:cNvSpPr txBox="1">
            <a:spLocks noChangeArrowheads="1"/>
          </p:cNvSpPr>
          <p:nvPr/>
        </p:nvSpPr>
        <p:spPr bwMode="auto">
          <a:xfrm>
            <a:off x="5405853" y="2874656"/>
            <a:ext cx="1706147"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1259665" y="3279230"/>
            <a:ext cx="1383572" cy="1037679"/>
          </a:xfrm>
          <a:prstGeom prst="rect">
            <a:avLst/>
          </a:prstGeom>
          <a:noFill/>
          <a:ln w="9525">
            <a:noFill/>
            <a:miter lim="800000"/>
            <a:headEnd/>
            <a:tailEnd/>
          </a:ln>
        </p:spPr>
      </p:pic>
      <p:sp>
        <p:nvSpPr>
          <p:cNvPr id="54" name="TextBox 53"/>
          <p:cNvSpPr txBox="1"/>
          <p:nvPr/>
        </p:nvSpPr>
        <p:spPr>
          <a:xfrm>
            <a:off x="946777" y="4246257"/>
            <a:ext cx="1593225" cy="461665"/>
          </a:xfrm>
          <a:prstGeom prst="rect">
            <a:avLst/>
          </a:prstGeom>
          <a:noFill/>
        </p:spPr>
        <p:txBody>
          <a:bodyPr wrap="square" rtlCol="0">
            <a:spAutoFit/>
          </a:bodyPr>
          <a:lstStyle/>
          <a:p>
            <a:pPr algn="ctr"/>
            <a:r>
              <a:rPr lang="en-US" sz="2400" dirty="0"/>
              <a:t>Alice</a:t>
            </a: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5112067" y="3043394"/>
            <a:ext cx="1847384" cy="1385537"/>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9548769" y="3304780"/>
            <a:ext cx="1383572" cy="986581"/>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5514725" y="2150791"/>
            <a:ext cx="1411816" cy="838200"/>
          </a:xfrm>
          <a:prstGeom prst="rect">
            <a:avLst/>
          </a:prstGeom>
          <a:noFill/>
          <a:ln w="9525">
            <a:noFill/>
            <a:miter lim="800000"/>
            <a:headEnd/>
            <a:tailEnd/>
          </a:ln>
        </p:spPr>
      </p:pic>
      <p:sp>
        <p:nvSpPr>
          <p:cNvPr id="13" name="TextBox 12"/>
          <p:cNvSpPr txBox="1">
            <a:spLocks noChangeArrowheads="1"/>
          </p:cNvSpPr>
          <p:nvPr/>
        </p:nvSpPr>
        <p:spPr bwMode="auto">
          <a:xfrm>
            <a:off x="4964353" y="4279926"/>
            <a:ext cx="1686937"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203200" y="4815558"/>
            <a:ext cx="3295504"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5605742" y="17697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1117602" y="2303191"/>
            <a:ext cx="1411817" cy="838200"/>
          </a:xfrm>
          <a:prstGeom prst="rect">
            <a:avLst/>
          </a:prstGeom>
          <a:noFill/>
          <a:ln w="9525">
            <a:noFill/>
            <a:miter lim="800000"/>
            <a:headEnd/>
            <a:tailEnd/>
          </a:ln>
        </p:spPr>
      </p:pic>
      <p:sp>
        <p:nvSpPr>
          <p:cNvPr id="43" name="TextBox 42"/>
          <p:cNvSpPr txBox="1">
            <a:spLocks noChangeArrowheads="1"/>
          </p:cNvSpPr>
          <p:nvPr/>
        </p:nvSpPr>
        <p:spPr bwMode="auto">
          <a:xfrm>
            <a:off x="1219200" y="1922191"/>
            <a:ext cx="10534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6400800" y="3217591"/>
            <a:ext cx="3461405" cy="53340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1219200" y="3217591"/>
            <a:ext cx="1422400" cy="114300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14</a:t>
            </a:fld>
            <a:endParaRPr lang="en-US"/>
          </a:p>
        </p:txBody>
      </p:sp>
    </p:spTree>
    <p:extLst>
      <p:ext uri="{BB962C8B-B14F-4D97-AF65-F5344CB8AC3E}">
        <p14:creationId xmlns:p14="http://schemas.microsoft.com/office/powerpoint/2010/main" val="89524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A77FA-F8B4-DA4C-8DFB-7EA1AD527C3A}"/>
              </a:ext>
            </a:extLst>
          </p:cNvPr>
          <p:cNvSpPr>
            <a:spLocks noGrp="1"/>
          </p:cNvSpPr>
          <p:nvPr>
            <p:ph type="title"/>
          </p:nvPr>
        </p:nvSpPr>
        <p:spPr/>
        <p:txBody>
          <a:bodyPr/>
          <a:lstStyle/>
          <a:p>
            <a:r>
              <a:rPr lang="en-US" dirty="0"/>
              <a:t>Technical Implementation of Censorship</a:t>
            </a:r>
          </a:p>
        </p:txBody>
      </p:sp>
      <p:sp>
        <p:nvSpPr>
          <p:cNvPr id="3" name="Content Placeholder 2">
            <a:extLst>
              <a:ext uri="{FF2B5EF4-FFF2-40B4-BE49-F238E27FC236}">
                <a16:creationId xmlns:a16="http://schemas.microsoft.com/office/drawing/2014/main" id="{F3E36628-455C-2E44-B7C6-96F67977B5AF}"/>
              </a:ext>
            </a:extLst>
          </p:cNvPr>
          <p:cNvSpPr>
            <a:spLocks noGrp="1"/>
          </p:cNvSpPr>
          <p:nvPr>
            <p:ph idx="1"/>
          </p:nvPr>
        </p:nvSpPr>
        <p:spPr>
          <a:xfrm>
            <a:off x="838200" y="1496851"/>
            <a:ext cx="10515600" cy="4996023"/>
          </a:xfrm>
        </p:spPr>
        <p:txBody>
          <a:bodyPr>
            <a:normAutofit fontScale="92500" lnSpcReduction="10000"/>
          </a:bodyPr>
          <a:lstStyle/>
          <a:p>
            <a:r>
              <a:rPr lang="en-US" b="1" dirty="0">
                <a:solidFill>
                  <a:srgbClr val="002060"/>
                </a:solidFill>
              </a:rPr>
              <a:t>Protocol interference </a:t>
            </a:r>
            <a:r>
              <a:rPr lang="en-US" dirty="0"/>
              <a:t>and manipulation</a:t>
            </a:r>
          </a:p>
          <a:p>
            <a:pPr lvl="1"/>
            <a:r>
              <a:rPr lang="en-US" dirty="0"/>
              <a:t>IP filtering</a:t>
            </a:r>
          </a:p>
          <a:p>
            <a:pPr lvl="1"/>
            <a:r>
              <a:rPr lang="en-US" dirty="0"/>
              <a:t>DNS manipulation and poisoning</a:t>
            </a:r>
          </a:p>
          <a:p>
            <a:pPr lvl="1"/>
            <a:r>
              <a:rPr lang="en-US" dirty="0"/>
              <a:t>TCP connection resets</a:t>
            </a:r>
          </a:p>
          <a:p>
            <a:pPr lvl="1"/>
            <a:r>
              <a:rPr lang="en-US" dirty="0"/>
              <a:t>HTTP(S) redirection</a:t>
            </a:r>
          </a:p>
          <a:p>
            <a:pPr lvl="1"/>
            <a:endParaRPr lang="en-US" dirty="0"/>
          </a:p>
          <a:p>
            <a:r>
              <a:rPr lang="en-US" b="1" dirty="0">
                <a:solidFill>
                  <a:srgbClr val="002060"/>
                </a:solidFill>
              </a:rPr>
              <a:t>Infrastructure</a:t>
            </a:r>
            <a:r>
              <a:rPr lang="en-US" dirty="0"/>
              <a:t> interference</a:t>
            </a:r>
          </a:p>
          <a:p>
            <a:pPr lvl="1"/>
            <a:r>
              <a:rPr lang="en-US" dirty="0"/>
              <a:t>DNS registries/registrars</a:t>
            </a:r>
          </a:p>
          <a:p>
            <a:pPr lvl="1"/>
            <a:r>
              <a:rPr lang="en-US" dirty="0"/>
              <a:t>Certificate authorities</a:t>
            </a:r>
          </a:p>
          <a:p>
            <a:pPr lvl="1"/>
            <a:r>
              <a:rPr lang="en-US" dirty="0"/>
              <a:t>Content delivery networks (CDNs)</a:t>
            </a:r>
          </a:p>
          <a:p>
            <a:pPr lvl="1"/>
            <a:endParaRPr lang="en-US" dirty="0"/>
          </a:p>
          <a:p>
            <a:r>
              <a:rPr lang="en-US" b="1" dirty="0">
                <a:solidFill>
                  <a:srgbClr val="002060"/>
                </a:solidFill>
              </a:rPr>
              <a:t>Platform</a:t>
            </a:r>
            <a:r>
              <a:rPr lang="en-US" dirty="0"/>
              <a:t> interference</a:t>
            </a:r>
          </a:p>
          <a:p>
            <a:pPr lvl="1"/>
            <a:r>
              <a:rPr lang="en-US" dirty="0"/>
              <a:t>Social media</a:t>
            </a:r>
          </a:p>
          <a:p>
            <a:pPr lvl="1"/>
            <a:r>
              <a:rPr lang="en-US" dirty="0"/>
              <a:t>Search engines</a:t>
            </a:r>
          </a:p>
        </p:txBody>
      </p:sp>
    </p:spTree>
    <p:extLst>
      <p:ext uri="{BB962C8B-B14F-4D97-AF65-F5344CB8AC3E}">
        <p14:creationId xmlns:p14="http://schemas.microsoft.com/office/powerpoint/2010/main" val="2420100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2CA8-7C8A-5942-9A15-1BD4518BE271}"/>
              </a:ext>
            </a:extLst>
          </p:cNvPr>
          <p:cNvSpPr>
            <a:spLocks noGrp="1"/>
          </p:cNvSpPr>
          <p:nvPr>
            <p:ph type="title"/>
          </p:nvPr>
        </p:nvSpPr>
        <p:spPr/>
        <p:txBody>
          <a:bodyPr/>
          <a:lstStyle/>
          <a:p>
            <a:r>
              <a:rPr lang="en-US" dirty="0"/>
              <a:t>Technical Points of Control: Network Paths</a:t>
            </a:r>
          </a:p>
        </p:txBody>
      </p:sp>
      <p:sp>
        <p:nvSpPr>
          <p:cNvPr id="3" name="Content Placeholder 2">
            <a:extLst>
              <a:ext uri="{FF2B5EF4-FFF2-40B4-BE49-F238E27FC236}">
                <a16:creationId xmlns:a16="http://schemas.microsoft.com/office/drawing/2014/main" id="{EC010AB4-4B7A-E34B-A818-D5A15CF31EFA}"/>
              </a:ext>
            </a:extLst>
          </p:cNvPr>
          <p:cNvSpPr>
            <a:spLocks noGrp="1"/>
          </p:cNvSpPr>
          <p:nvPr>
            <p:ph idx="1"/>
          </p:nvPr>
        </p:nvSpPr>
        <p:spPr>
          <a:xfrm>
            <a:off x="838200" y="1486577"/>
            <a:ext cx="10515600" cy="5006297"/>
          </a:xfrm>
        </p:spPr>
        <p:txBody>
          <a:bodyPr>
            <a:normAutofit lnSpcReduction="10000"/>
          </a:bodyPr>
          <a:lstStyle/>
          <a:p>
            <a:r>
              <a:rPr lang="en-US" b="1" dirty="0">
                <a:solidFill>
                  <a:srgbClr val="002060"/>
                </a:solidFill>
              </a:rPr>
              <a:t>Internet Service Providers (ISPs)</a:t>
            </a:r>
          </a:p>
          <a:p>
            <a:pPr lvl="1"/>
            <a:r>
              <a:rPr lang="en-US" dirty="0"/>
              <a:t>Access ISPs</a:t>
            </a:r>
          </a:p>
          <a:p>
            <a:pPr lvl="1"/>
            <a:r>
              <a:rPr lang="en-US" dirty="0"/>
              <a:t>Transit/Backbone ISPs</a:t>
            </a:r>
          </a:p>
          <a:p>
            <a:pPr lvl="1"/>
            <a:endParaRPr lang="en-US" dirty="0"/>
          </a:p>
          <a:p>
            <a:r>
              <a:rPr lang="en-US" b="1" dirty="0">
                <a:solidFill>
                  <a:srgbClr val="002060"/>
                </a:solidFill>
              </a:rPr>
              <a:t>Content and Publishing Platforms/Portals</a:t>
            </a:r>
          </a:p>
          <a:p>
            <a:pPr lvl="1"/>
            <a:r>
              <a:rPr lang="en-US" dirty="0"/>
              <a:t>Content Delivery Networks (CDNs)</a:t>
            </a:r>
          </a:p>
          <a:p>
            <a:pPr lvl="1"/>
            <a:r>
              <a:rPr lang="en-US" dirty="0"/>
              <a:t>Social Media Platforms</a:t>
            </a:r>
          </a:p>
          <a:p>
            <a:pPr lvl="1"/>
            <a:r>
              <a:rPr lang="en-US" dirty="0"/>
              <a:t>Search Engines and Portals</a:t>
            </a:r>
          </a:p>
          <a:p>
            <a:pPr lvl="1"/>
            <a:endParaRPr lang="en-US" dirty="0"/>
          </a:p>
          <a:p>
            <a:r>
              <a:rPr lang="en-US" b="1" dirty="0">
                <a:solidFill>
                  <a:srgbClr val="002060"/>
                </a:solidFill>
              </a:rPr>
              <a:t>Client Endpoints</a:t>
            </a:r>
          </a:p>
          <a:p>
            <a:pPr lvl="1"/>
            <a:r>
              <a:rPr lang="en-US" dirty="0"/>
              <a:t>Devices</a:t>
            </a:r>
          </a:p>
          <a:p>
            <a:pPr lvl="1"/>
            <a:r>
              <a:rPr lang="en-US" dirty="0"/>
              <a:t>Applications</a:t>
            </a:r>
          </a:p>
        </p:txBody>
      </p:sp>
    </p:spTree>
    <p:extLst>
      <p:ext uri="{BB962C8B-B14F-4D97-AF65-F5344CB8AC3E}">
        <p14:creationId xmlns:p14="http://schemas.microsoft.com/office/powerpoint/2010/main" val="606504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Egypt Internet Shutdown</a:t>
            </a:r>
          </a:p>
        </p:txBody>
      </p:sp>
      <p:sp>
        <p:nvSpPr>
          <p:cNvPr id="3" name="Content Placeholder 2"/>
          <p:cNvSpPr>
            <a:spLocks noGrp="1"/>
          </p:cNvSpPr>
          <p:nvPr>
            <p:ph idx="1"/>
          </p:nvPr>
        </p:nvSpPr>
        <p:spPr>
          <a:xfrm>
            <a:off x="233380" y="1673196"/>
            <a:ext cx="5171312" cy="4525963"/>
          </a:xfrm>
        </p:spPr>
        <p:txBody>
          <a:bodyPr>
            <a:normAutofit/>
          </a:bodyPr>
          <a:lstStyle/>
          <a:p>
            <a:r>
              <a:rPr lang="en-US" dirty="0"/>
              <a:t>ISP acts on instructions from a judge, government official, etc.</a:t>
            </a:r>
          </a:p>
          <a:p>
            <a:pPr lvl="1"/>
            <a:r>
              <a:rPr lang="en-US" dirty="0"/>
              <a:t>Filtering: IP address, DNS</a:t>
            </a:r>
          </a:p>
          <a:p>
            <a:pPr lvl="1"/>
            <a:r>
              <a:rPr lang="en-US" dirty="0"/>
              <a:t>Keyword-based: search for keyword in URL</a:t>
            </a:r>
          </a:p>
          <a:p>
            <a:pPr lvl="2"/>
            <a:r>
              <a:rPr lang="en-US" dirty="0"/>
              <a:t>China, Iran, Tunisia have such systems in place</a:t>
            </a:r>
            <a:br>
              <a:rPr lang="en-US" dirty="0"/>
            </a:br>
            <a:br>
              <a:rPr lang="en-US" dirty="0"/>
            </a:br>
            <a:endParaRPr lang="en-US" dirty="0"/>
          </a:p>
          <a:p>
            <a:r>
              <a:rPr lang="en-US" dirty="0"/>
              <a:t>Common: Use of centralized infrastructure (e.g., routing)</a:t>
            </a:r>
          </a:p>
        </p:txBody>
      </p:sp>
      <p:grpSp>
        <p:nvGrpSpPr>
          <p:cNvPr id="6" name="Group 5"/>
          <p:cNvGrpSpPr/>
          <p:nvPr/>
        </p:nvGrpSpPr>
        <p:grpSpPr>
          <a:xfrm>
            <a:off x="5095186" y="1737175"/>
            <a:ext cx="6992193" cy="4184684"/>
            <a:chOff x="3821388" y="1737174"/>
            <a:chExt cx="5244145" cy="4184684"/>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379656"/>
            </a:xfrm>
            <a:prstGeom prst="rect">
              <a:avLst/>
            </a:prstGeom>
            <a:noFill/>
          </p:spPr>
          <p:txBody>
            <a:bodyPr wrap="square" rtlCol="0">
              <a:spAutoFit/>
            </a:bodyPr>
            <a:lstStyle/>
            <a:p>
              <a:pPr algn="r"/>
              <a:r>
                <a:rPr lang="en-US" sz="1867" dirty="0"/>
                <a:t>Source: </a:t>
              </a:r>
              <a:r>
                <a:rPr lang="en-US" sz="1867" dirty="0" err="1"/>
                <a:t>Renesys</a:t>
              </a:r>
              <a:endParaRPr lang="en-US" sz="1867" dirty="0"/>
            </a:p>
          </p:txBody>
        </p:sp>
      </p:grpSp>
    </p:spTree>
    <p:extLst>
      <p:ext uri="{BB962C8B-B14F-4D97-AF65-F5344CB8AC3E}">
        <p14:creationId xmlns:p14="http://schemas.microsoft.com/office/powerpoint/2010/main" val="92704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AF858D-0DDB-A541-9049-E2A2B8D7231B}"/>
              </a:ext>
            </a:extLst>
          </p:cNvPr>
          <p:cNvPicPr>
            <a:picLocks noChangeAspect="1"/>
          </p:cNvPicPr>
          <p:nvPr/>
        </p:nvPicPr>
        <p:blipFill>
          <a:blip r:embed="rId2"/>
          <a:stretch>
            <a:fillRect/>
          </a:stretch>
        </p:blipFill>
        <p:spPr>
          <a:xfrm>
            <a:off x="0" y="571252"/>
            <a:ext cx="12192000" cy="5715495"/>
          </a:xfrm>
          <a:prstGeom prst="rect">
            <a:avLst/>
          </a:prstGeom>
        </p:spPr>
      </p:pic>
      <p:sp>
        <p:nvSpPr>
          <p:cNvPr id="2" name="TextBox 1">
            <a:extLst>
              <a:ext uri="{FF2B5EF4-FFF2-40B4-BE49-F238E27FC236}">
                <a16:creationId xmlns:a16="http://schemas.microsoft.com/office/drawing/2014/main" id="{3E01631A-744F-DF4D-81F1-8EDD8A2DCD02}"/>
              </a:ext>
            </a:extLst>
          </p:cNvPr>
          <p:cNvSpPr txBox="1"/>
          <p:nvPr/>
        </p:nvSpPr>
        <p:spPr>
          <a:xfrm>
            <a:off x="2921225" y="394678"/>
            <a:ext cx="3244906" cy="369332"/>
          </a:xfrm>
          <a:prstGeom prst="rect">
            <a:avLst/>
          </a:prstGeom>
          <a:solidFill>
            <a:schemeClr val="bg1">
              <a:lumMod val="75000"/>
            </a:schemeClr>
          </a:solidFill>
        </p:spPr>
        <p:txBody>
          <a:bodyPr wrap="square" rtlCol="0">
            <a:spAutoFit/>
          </a:bodyPr>
          <a:lstStyle/>
          <a:p>
            <a:r>
              <a:rPr lang="en-US" dirty="0"/>
              <a:t>https://</a:t>
            </a:r>
            <a:r>
              <a:rPr lang="en-US" dirty="0" err="1"/>
              <a:t>internetshutdowns.in</a:t>
            </a:r>
            <a:r>
              <a:rPr lang="en-US" dirty="0"/>
              <a:t>/</a:t>
            </a:r>
          </a:p>
        </p:txBody>
      </p:sp>
    </p:spTree>
    <p:extLst>
      <p:ext uri="{BB962C8B-B14F-4D97-AF65-F5344CB8AC3E}">
        <p14:creationId xmlns:p14="http://schemas.microsoft.com/office/powerpoint/2010/main" val="146673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10E-FFC2-E747-B291-E4C009922782}"/>
              </a:ext>
            </a:extLst>
          </p:cNvPr>
          <p:cNvSpPr>
            <a:spLocks noGrp="1"/>
          </p:cNvSpPr>
          <p:nvPr>
            <p:ph type="title"/>
          </p:nvPr>
        </p:nvSpPr>
        <p:spPr/>
        <p:txBody>
          <a:bodyPr/>
          <a:lstStyle/>
          <a:p>
            <a:r>
              <a:rPr lang="en-US" dirty="0"/>
              <a:t>Non-Technical Forms of Internet Censorship</a:t>
            </a:r>
          </a:p>
        </p:txBody>
      </p:sp>
      <p:sp>
        <p:nvSpPr>
          <p:cNvPr id="3" name="Content Placeholder 2">
            <a:extLst>
              <a:ext uri="{FF2B5EF4-FFF2-40B4-BE49-F238E27FC236}">
                <a16:creationId xmlns:a16="http://schemas.microsoft.com/office/drawing/2014/main" id="{FD871F4D-0BE9-CA43-95DF-C9F0F99E8D68}"/>
              </a:ext>
            </a:extLst>
          </p:cNvPr>
          <p:cNvSpPr>
            <a:spLocks noGrp="1"/>
          </p:cNvSpPr>
          <p:nvPr>
            <p:ph idx="1"/>
          </p:nvPr>
        </p:nvSpPr>
        <p:spPr/>
        <p:txBody>
          <a:bodyPr>
            <a:normAutofit/>
          </a:bodyPr>
          <a:lstStyle/>
          <a:p>
            <a:r>
              <a:rPr lang="en-US" sz="3600" dirty="0"/>
              <a:t>Self-Censorship</a:t>
            </a:r>
          </a:p>
          <a:p>
            <a:endParaRPr lang="en-US" sz="3600" dirty="0"/>
          </a:p>
          <a:p>
            <a:r>
              <a:rPr lang="en-US" sz="3600" dirty="0"/>
              <a:t>Legal and Policy-Based Mechanisms</a:t>
            </a:r>
          </a:p>
          <a:p>
            <a:pPr lvl="1"/>
            <a:r>
              <a:rPr lang="en-US" sz="3200" dirty="0"/>
              <a:t>Communications Decency Act (Section 230)</a:t>
            </a:r>
          </a:p>
          <a:p>
            <a:pPr lvl="1"/>
            <a:r>
              <a:rPr lang="en-US" sz="3200" dirty="0"/>
              <a:t>Digital Millennium Copyright Act (Section 512)</a:t>
            </a:r>
          </a:p>
          <a:p>
            <a:pPr lvl="1"/>
            <a:endParaRPr lang="en-US" sz="3200" dirty="0"/>
          </a:p>
        </p:txBody>
      </p:sp>
    </p:spTree>
    <p:extLst>
      <p:ext uri="{BB962C8B-B14F-4D97-AF65-F5344CB8AC3E}">
        <p14:creationId xmlns:p14="http://schemas.microsoft.com/office/powerpoint/2010/main" val="116939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E3D1E89-59DA-5542-B6F1-91AB28B77113}"/>
              </a:ext>
            </a:extLst>
          </p:cNvPr>
          <p:cNvSpPr txBox="1"/>
          <p:nvPr/>
        </p:nvSpPr>
        <p:spPr>
          <a:xfrm>
            <a:off x="2352782" y="1561633"/>
            <a:ext cx="7102494" cy="4801314"/>
          </a:xfrm>
          <a:prstGeom prst="rect">
            <a:avLst/>
          </a:prstGeom>
          <a:noFill/>
        </p:spPr>
        <p:txBody>
          <a:bodyPr wrap="square" rtlCol="0">
            <a:spAutoFit/>
          </a:bodyPr>
          <a:lstStyle/>
          <a:p>
            <a:r>
              <a:rPr lang="en-US" dirty="0"/>
              <a:t>That nation is about to get even bigger as the major commercial computer networks - Prodigy, CompuServe, America Online, </a:t>
            </a:r>
            <a:r>
              <a:rPr lang="en-US" dirty="0" err="1"/>
              <a:t>GEnie</a:t>
            </a:r>
            <a:r>
              <a:rPr lang="en-US" dirty="0"/>
              <a:t> and Delphi Internet Service - begin to dismantle the walls that have separated their private operations from the public Internet. … Most commercial networks now allow electronic mail to pass between their services and the Internet. Delphi… began providing its customers full Internet access earlier this year. America Online…is scheduled to begin offering limited Internet services later this month.</a:t>
            </a:r>
            <a:br>
              <a:rPr lang="en-US" dirty="0"/>
            </a:br>
            <a:endParaRPr lang="en-US" dirty="0"/>
          </a:p>
          <a:p>
            <a:r>
              <a:rPr lang="en-US" dirty="0"/>
              <a:t>People who uses these new entry points into the Net may be in for a shock. Unlike the family-oriented commercial services, which censor messages they find offensive</a:t>
            </a:r>
            <a:r>
              <a:rPr lang="en-US" b="1" dirty="0"/>
              <a:t>, the Internet imposes no restrictions. Anybody can start a discussion on any topic and say anything</a:t>
            </a:r>
            <a:r>
              <a:rPr lang="en-US" dirty="0"/>
              <a:t>. There have been sporadic attempts by local network managers to crack down on the raunchier discussion groups, but as Internet pioneer John Gilmore puts it, </a:t>
            </a:r>
            <a:r>
              <a:rPr lang="en-US" b="1" dirty="0"/>
              <a:t>"The Net interprets censorship as damage and routes around it."</a:t>
            </a:r>
          </a:p>
          <a:p>
            <a:endParaRPr lang="en-US" dirty="0"/>
          </a:p>
        </p:txBody>
      </p:sp>
      <p:sp>
        <p:nvSpPr>
          <p:cNvPr id="5" name="Title 4">
            <a:extLst>
              <a:ext uri="{FF2B5EF4-FFF2-40B4-BE49-F238E27FC236}">
                <a16:creationId xmlns:a16="http://schemas.microsoft.com/office/drawing/2014/main" id="{A71D98B2-28AC-1E4C-8612-DDF6C8FA23B8}"/>
              </a:ext>
            </a:extLst>
          </p:cNvPr>
          <p:cNvSpPr>
            <a:spLocks noGrp="1"/>
          </p:cNvSpPr>
          <p:nvPr>
            <p:ph type="title"/>
          </p:nvPr>
        </p:nvSpPr>
        <p:spPr>
          <a:xfrm>
            <a:off x="3048374" y="495053"/>
            <a:ext cx="8397892" cy="1325563"/>
          </a:xfrm>
        </p:spPr>
        <p:txBody>
          <a:bodyPr/>
          <a:lstStyle/>
          <a:p>
            <a:r>
              <a:rPr lang="en-US" dirty="0"/>
              <a:t>First Nation in Cyberspace</a:t>
            </a:r>
          </a:p>
        </p:txBody>
      </p:sp>
      <p:pic>
        <p:nvPicPr>
          <p:cNvPr id="6" name="Picture 5">
            <a:extLst>
              <a:ext uri="{FF2B5EF4-FFF2-40B4-BE49-F238E27FC236}">
                <a16:creationId xmlns:a16="http://schemas.microsoft.com/office/drawing/2014/main" id="{14356829-22CA-4040-8EA2-33DF742DE87B}"/>
              </a:ext>
            </a:extLst>
          </p:cNvPr>
          <p:cNvPicPr>
            <a:picLocks noChangeAspect="1"/>
          </p:cNvPicPr>
          <p:nvPr/>
        </p:nvPicPr>
        <p:blipFill>
          <a:blip r:embed="rId3"/>
          <a:stretch>
            <a:fillRect/>
          </a:stretch>
        </p:blipFill>
        <p:spPr>
          <a:xfrm>
            <a:off x="266200" y="0"/>
            <a:ext cx="2086582" cy="788503"/>
          </a:xfrm>
          <a:prstGeom prst="rect">
            <a:avLst/>
          </a:prstGeom>
        </p:spPr>
      </p:pic>
      <p:sp>
        <p:nvSpPr>
          <p:cNvPr id="7" name="TextBox 6">
            <a:extLst>
              <a:ext uri="{FF2B5EF4-FFF2-40B4-BE49-F238E27FC236}">
                <a16:creationId xmlns:a16="http://schemas.microsoft.com/office/drawing/2014/main" id="{012211AA-B7D3-D440-B37D-68E76CE7E4A6}"/>
              </a:ext>
            </a:extLst>
          </p:cNvPr>
          <p:cNvSpPr txBox="1"/>
          <p:nvPr/>
        </p:nvSpPr>
        <p:spPr>
          <a:xfrm>
            <a:off x="266200" y="788503"/>
            <a:ext cx="3503487" cy="369332"/>
          </a:xfrm>
          <a:prstGeom prst="rect">
            <a:avLst/>
          </a:prstGeom>
          <a:noFill/>
        </p:spPr>
        <p:txBody>
          <a:bodyPr wrap="square" rtlCol="0">
            <a:spAutoFit/>
          </a:bodyPr>
          <a:lstStyle/>
          <a:p>
            <a:r>
              <a:rPr lang="en-US" dirty="0"/>
              <a:t>December 6, 1993</a:t>
            </a:r>
          </a:p>
        </p:txBody>
      </p:sp>
    </p:spTree>
    <p:extLst>
      <p:ext uri="{BB962C8B-B14F-4D97-AF65-F5344CB8AC3E}">
        <p14:creationId xmlns:p14="http://schemas.microsoft.com/office/powerpoint/2010/main" val="2118768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Self-Censorship</a:t>
            </a:r>
          </a:p>
        </p:txBody>
      </p:sp>
      <p:sp>
        <p:nvSpPr>
          <p:cNvPr id="4" name="Content Placeholder 3"/>
          <p:cNvSpPr>
            <a:spLocks noGrp="1"/>
          </p:cNvSpPr>
          <p:nvPr>
            <p:ph idx="1"/>
          </p:nvPr>
        </p:nvSpPr>
        <p:spPr>
          <a:xfrm>
            <a:off x="609600" y="1775555"/>
            <a:ext cx="3983987" cy="4491035"/>
          </a:xfrm>
          <a:solidFill>
            <a:schemeClr val="bg1">
              <a:lumMod val="85000"/>
            </a:schemeClr>
          </a:solidFill>
        </p:spPr>
        <p:txBody>
          <a:bodyPr>
            <a:normAutofit/>
          </a:bodyPr>
          <a:lstStyle/>
          <a:p>
            <a:r>
              <a:rPr lang="en-US" dirty="0">
                <a:solidFill>
                  <a:srgbClr val="C00000"/>
                </a:solidFill>
              </a:rPr>
              <a:t>Censoring oneself for fear of backlash or retribution</a:t>
            </a:r>
          </a:p>
          <a:p>
            <a:endParaRPr lang="en-US" dirty="0">
              <a:solidFill>
                <a:srgbClr val="C00000"/>
              </a:solidFill>
            </a:endParaRPr>
          </a:p>
          <a:p>
            <a:r>
              <a:rPr lang="en-US" dirty="0">
                <a:solidFill>
                  <a:srgbClr val="C00000"/>
                </a:solidFill>
              </a:rPr>
              <a:t>Occurs in many countries</a:t>
            </a:r>
          </a:p>
          <a:p>
            <a:endParaRPr lang="en-US" dirty="0">
              <a:solidFill>
                <a:srgbClr val="C00000"/>
              </a:solidFill>
            </a:endParaRPr>
          </a:p>
          <a:p>
            <a:r>
              <a:rPr lang="en-US" dirty="0">
                <a:solidFill>
                  <a:srgbClr val="C00000"/>
                </a:solidFill>
              </a:rPr>
              <a:t>Essentially undocumented</a:t>
            </a:r>
          </a:p>
        </p:txBody>
      </p:sp>
      <p:pic>
        <p:nvPicPr>
          <p:cNvPr id="5" name="Picture 4"/>
          <p:cNvPicPr>
            <a:picLocks noChangeAspect="1"/>
          </p:cNvPicPr>
          <p:nvPr/>
        </p:nvPicPr>
        <p:blipFill>
          <a:blip r:embed="rId2"/>
          <a:stretch>
            <a:fillRect/>
          </a:stretch>
        </p:blipFill>
        <p:spPr>
          <a:xfrm>
            <a:off x="5141421" y="3290181"/>
            <a:ext cx="6440979" cy="3538623"/>
          </a:xfrm>
          <a:prstGeom prst="rect">
            <a:avLst/>
          </a:prstGeom>
        </p:spPr>
      </p:pic>
      <p:pic>
        <p:nvPicPr>
          <p:cNvPr id="6" name="Picture 5"/>
          <p:cNvPicPr>
            <a:picLocks noChangeAspect="1"/>
          </p:cNvPicPr>
          <p:nvPr/>
        </p:nvPicPr>
        <p:blipFill>
          <a:blip r:embed="rId3"/>
          <a:stretch>
            <a:fillRect/>
          </a:stretch>
        </p:blipFill>
        <p:spPr>
          <a:xfrm>
            <a:off x="5155132" y="961147"/>
            <a:ext cx="6427268" cy="1901739"/>
          </a:xfrm>
          <a:prstGeom prst="rect">
            <a:avLst/>
          </a:prstGeom>
        </p:spPr>
      </p:pic>
    </p:spTree>
    <p:extLst>
      <p:ext uri="{BB962C8B-B14F-4D97-AF65-F5344CB8AC3E}">
        <p14:creationId xmlns:p14="http://schemas.microsoft.com/office/powerpoint/2010/main" val="56707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t>Censorship by Laws: Copyright, etc.</a:t>
            </a:r>
          </a:p>
        </p:txBody>
      </p:sp>
      <p:sp>
        <p:nvSpPr>
          <p:cNvPr id="4" name="Slide Number Placeholder 3"/>
          <p:cNvSpPr>
            <a:spLocks noGrp="1"/>
          </p:cNvSpPr>
          <p:nvPr>
            <p:ph type="sldNum" sz="quarter" idx="12"/>
          </p:nvPr>
        </p:nvSpPr>
        <p:spPr/>
        <p:txBody>
          <a:bodyPr/>
          <a:lstStyle/>
          <a:p>
            <a:pPr>
              <a:defRPr/>
            </a:pPr>
            <a:fld id="{495ADB0F-E9F2-1D42-9E15-ECDE97EFB0F8}" type="slidenum">
              <a:rPr lang="en-US" smtClean="0"/>
              <a:pPr>
                <a:defRPr/>
              </a:pPr>
              <a:t>21</a:t>
            </a:fld>
            <a:endParaRPr lang="en-US"/>
          </a:p>
        </p:txBody>
      </p:sp>
      <p:pic>
        <p:nvPicPr>
          <p:cNvPr id="5" name="Picture 4"/>
          <p:cNvPicPr>
            <a:picLocks noChangeAspect="1"/>
          </p:cNvPicPr>
          <p:nvPr/>
        </p:nvPicPr>
        <p:blipFill>
          <a:blip r:embed="rId3"/>
          <a:stretch>
            <a:fillRect/>
          </a:stretch>
        </p:blipFill>
        <p:spPr>
          <a:xfrm>
            <a:off x="78476" y="1325563"/>
            <a:ext cx="4002872" cy="5182289"/>
          </a:xfrm>
          <a:prstGeom prst="rect">
            <a:avLst/>
          </a:prstGeom>
        </p:spPr>
      </p:pic>
      <p:pic>
        <p:nvPicPr>
          <p:cNvPr id="3" name="Picture 2">
            <a:extLst>
              <a:ext uri="{FF2B5EF4-FFF2-40B4-BE49-F238E27FC236}">
                <a16:creationId xmlns:a16="http://schemas.microsoft.com/office/drawing/2014/main" id="{BF92D84C-E6D5-0042-9F4A-DDF94B8E2E27}"/>
              </a:ext>
            </a:extLst>
          </p:cNvPr>
          <p:cNvPicPr>
            <a:picLocks noChangeAspect="1"/>
          </p:cNvPicPr>
          <p:nvPr/>
        </p:nvPicPr>
        <p:blipFill>
          <a:blip r:embed="rId4"/>
          <a:stretch>
            <a:fillRect/>
          </a:stretch>
        </p:blipFill>
        <p:spPr>
          <a:xfrm>
            <a:off x="4471766" y="1242523"/>
            <a:ext cx="7161088" cy="832857"/>
          </a:xfrm>
          <a:prstGeom prst="rect">
            <a:avLst/>
          </a:prstGeom>
        </p:spPr>
      </p:pic>
      <p:pic>
        <p:nvPicPr>
          <p:cNvPr id="6" name="Picture 5">
            <a:extLst>
              <a:ext uri="{FF2B5EF4-FFF2-40B4-BE49-F238E27FC236}">
                <a16:creationId xmlns:a16="http://schemas.microsoft.com/office/drawing/2014/main" id="{3643CD59-9728-8F4F-B539-770EDECA9983}"/>
              </a:ext>
            </a:extLst>
          </p:cNvPr>
          <p:cNvPicPr>
            <a:picLocks noChangeAspect="1"/>
          </p:cNvPicPr>
          <p:nvPr/>
        </p:nvPicPr>
        <p:blipFill>
          <a:blip r:embed="rId5"/>
          <a:stretch>
            <a:fillRect/>
          </a:stretch>
        </p:blipFill>
        <p:spPr>
          <a:xfrm>
            <a:off x="4399831" y="2075380"/>
            <a:ext cx="5992916" cy="4782620"/>
          </a:xfrm>
          <a:prstGeom prst="rect">
            <a:avLst/>
          </a:prstGeom>
        </p:spPr>
      </p:pic>
    </p:spTree>
    <p:extLst>
      <p:ext uri="{BB962C8B-B14F-4D97-AF65-F5344CB8AC3E}">
        <p14:creationId xmlns:p14="http://schemas.microsoft.com/office/powerpoint/2010/main" val="4280049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Fear and Legal Measures</a:t>
            </a:r>
          </a:p>
        </p:txBody>
      </p:sp>
      <p:sp>
        <p:nvSpPr>
          <p:cNvPr id="4" name="Content Placeholder 3"/>
          <p:cNvSpPr>
            <a:spLocks noGrp="1"/>
          </p:cNvSpPr>
          <p:nvPr>
            <p:ph idx="1"/>
          </p:nvPr>
        </p:nvSpPr>
        <p:spPr/>
        <p:txBody>
          <a:bodyPr>
            <a:normAutofit/>
          </a:bodyPr>
          <a:lstStyle/>
          <a:p>
            <a:pPr marL="457189" indent="-457189">
              <a:buFont typeface="Arial"/>
              <a:buChar char="•"/>
            </a:pPr>
            <a:r>
              <a:rPr lang="en-US" sz="3200" dirty="0"/>
              <a:t>In 23 countries, a blogger or Internet user was </a:t>
            </a:r>
            <a:r>
              <a:rPr lang="en-US" sz="3200" b="1" dirty="0"/>
              <a:t>arrested</a:t>
            </a:r>
            <a:r>
              <a:rPr lang="en-US" sz="3200" dirty="0"/>
              <a:t> for content posted online</a:t>
            </a:r>
          </a:p>
          <a:p>
            <a:pPr marL="380990" lvl="8" indent="-380990">
              <a:buFont typeface="Arial"/>
              <a:buChar char="•"/>
            </a:pPr>
            <a:r>
              <a:rPr lang="en-US" sz="3200" dirty="0"/>
              <a:t>Chinese woman sent to labor camp for satirical Twitter message</a:t>
            </a:r>
          </a:p>
          <a:p>
            <a:pPr marL="380990" lvl="6" indent="-380990">
              <a:buFont typeface="Arial"/>
              <a:buChar char="•"/>
            </a:pPr>
            <a:r>
              <a:rPr lang="en-US" sz="3200" dirty="0"/>
              <a:t>Indonesian woman fined for an email complaining about a local hospital</a:t>
            </a:r>
            <a:endParaRPr lang="en-US" sz="2400" dirty="0"/>
          </a:p>
          <a:p>
            <a:pPr marL="457189" indent="-457189">
              <a:buFont typeface="Arial"/>
              <a:buChar char="•"/>
            </a:pPr>
            <a:r>
              <a:rPr lang="en-US" sz="3200" dirty="0"/>
              <a:t>Many countries have instituted </a:t>
            </a:r>
            <a:r>
              <a:rPr lang="en-US" sz="3200" b="1" dirty="0"/>
              <a:t>bans</a:t>
            </a:r>
            <a:r>
              <a:rPr lang="en-US" sz="3200" dirty="0"/>
              <a:t> on Twitter, YouTube or some other </a:t>
            </a:r>
            <a:r>
              <a:rPr lang="en-US" sz="3200" b="1" dirty="0"/>
              <a:t>online social media </a:t>
            </a:r>
            <a:r>
              <a:rPr lang="en-US" sz="3200" dirty="0"/>
              <a:t>service</a:t>
            </a:r>
          </a:p>
        </p:txBody>
      </p:sp>
      <p:sp>
        <p:nvSpPr>
          <p:cNvPr id="5" name="TextBox 4">
            <a:extLst>
              <a:ext uri="{FF2B5EF4-FFF2-40B4-BE49-F238E27FC236}">
                <a16:creationId xmlns:a16="http://schemas.microsoft.com/office/drawing/2014/main" id="{AACB2033-9D85-864E-A11E-3D696ECEC152}"/>
              </a:ext>
            </a:extLst>
          </p:cNvPr>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296854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0888" y="318435"/>
            <a:ext cx="11582400" cy="1143000"/>
          </a:xfrm>
        </p:spPr>
        <p:txBody>
          <a:bodyPr>
            <a:normAutofit/>
          </a:bodyPr>
          <a:lstStyle/>
          <a:p>
            <a:r>
              <a:rPr lang="en-US" dirty="0"/>
              <a:t>Internet Censorship is Widespread</a:t>
            </a:r>
          </a:p>
        </p:txBody>
      </p:sp>
      <p:sp>
        <p:nvSpPr>
          <p:cNvPr id="3" name="Content Placeholder 2"/>
          <p:cNvSpPr>
            <a:spLocks noGrp="1"/>
          </p:cNvSpPr>
          <p:nvPr>
            <p:ph idx="1"/>
          </p:nvPr>
        </p:nvSpPr>
        <p:spPr/>
        <p:txBody>
          <a:bodyPr>
            <a:normAutofit/>
          </a:bodyPr>
          <a:lstStyle/>
          <a:p>
            <a:pPr marL="457189" indent="-457189">
              <a:buFont typeface="Arial"/>
              <a:buChar char="•"/>
            </a:pPr>
            <a:r>
              <a:rPr lang="en-US" sz="3200" dirty="0"/>
              <a:t>Practiced in </a:t>
            </a:r>
            <a:r>
              <a:rPr lang="en-US" sz="3200" b="1" dirty="0">
                <a:solidFill>
                  <a:srgbClr val="333399"/>
                </a:solidFill>
              </a:rPr>
              <a:t>&gt;60 countries around the world</a:t>
            </a:r>
          </a:p>
          <a:p>
            <a:pPr marL="457189" lvl="1" indent="-457189">
              <a:buFont typeface="Arial"/>
              <a:buChar char="•"/>
            </a:pPr>
            <a:r>
              <a:rPr lang="en-US" sz="3200" dirty="0"/>
              <a:t>Many western countries</a:t>
            </a:r>
          </a:p>
          <a:p>
            <a:pPr marL="457189" lvl="1" indent="-457189">
              <a:buFont typeface="Arial"/>
              <a:buChar char="•"/>
            </a:pPr>
            <a:r>
              <a:rPr lang="en-US" sz="3200" dirty="0"/>
              <a:t>Several electoral democracies (e.g., S. Korea, Turkey) have significant censorship</a:t>
            </a:r>
          </a:p>
          <a:p>
            <a:pPr marL="457189" lvl="2" indent="-457189">
              <a:buFont typeface="Arial"/>
              <a:buChar char="•"/>
            </a:pPr>
            <a:r>
              <a:rPr lang="en-US" sz="3200" dirty="0"/>
              <a:t>YouTube blocked in Turkey for two years</a:t>
            </a:r>
          </a:p>
          <a:p>
            <a:pPr marL="457189" lvl="2" indent="-457189">
              <a:buFont typeface="Arial"/>
              <a:buChar char="•"/>
            </a:pPr>
            <a:r>
              <a:rPr lang="en-US" sz="3200" dirty="0"/>
              <a:t>Many North Korean sites blocked in South Korea</a:t>
            </a:r>
          </a:p>
          <a:p>
            <a:pPr marL="457189" indent="-457189">
              <a:buFont typeface="Arial"/>
              <a:buChar char="•"/>
            </a:pPr>
            <a:r>
              <a:rPr lang="en-US" sz="3200" dirty="0"/>
              <a:t>Nearly 20 countries have </a:t>
            </a:r>
            <a:r>
              <a:rPr lang="en-US" sz="3200" b="1" dirty="0">
                <a:solidFill>
                  <a:srgbClr val="333399"/>
                </a:solidFill>
              </a:rPr>
              <a:t>centralized infrastructure for monitoring/blocking</a:t>
            </a:r>
          </a:p>
        </p:txBody>
      </p:sp>
      <p:sp>
        <p:nvSpPr>
          <p:cNvPr id="4" name="TextBox 3"/>
          <p:cNvSpPr txBox="1"/>
          <p:nvPr/>
        </p:nvSpPr>
        <p:spPr>
          <a:xfrm>
            <a:off x="6660446" y="6360583"/>
            <a:ext cx="5362223" cy="461665"/>
          </a:xfrm>
          <a:prstGeom prst="rect">
            <a:avLst/>
          </a:prstGeom>
          <a:noFill/>
        </p:spPr>
        <p:txBody>
          <a:bodyPr wrap="square" rtlCol="0">
            <a:spAutoFit/>
          </a:bodyPr>
          <a:lstStyle/>
          <a:p>
            <a:pPr algn="r"/>
            <a:r>
              <a:rPr lang="en-US" sz="2400" dirty="0"/>
              <a:t>Source: Freedom on the Net</a:t>
            </a:r>
          </a:p>
        </p:txBody>
      </p:sp>
    </p:spTree>
    <p:extLst>
      <p:ext uri="{BB962C8B-B14F-4D97-AF65-F5344CB8AC3E}">
        <p14:creationId xmlns:p14="http://schemas.microsoft.com/office/powerpoint/2010/main" val="85416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80C9-130C-904F-AF82-859F6EF6AE04}"/>
              </a:ext>
            </a:extLst>
          </p:cNvPr>
          <p:cNvSpPr>
            <a:spLocks noGrp="1"/>
          </p:cNvSpPr>
          <p:nvPr>
            <p:ph type="title"/>
          </p:nvPr>
        </p:nvSpPr>
        <p:spPr>
          <a:xfrm>
            <a:off x="838200" y="1762411"/>
            <a:ext cx="10515600" cy="1325563"/>
          </a:xfrm>
        </p:spPr>
        <p:txBody>
          <a:bodyPr/>
          <a:lstStyle/>
          <a:p>
            <a:pPr algn="ctr"/>
            <a:r>
              <a:rPr lang="en-US" dirty="0"/>
              <a:t>How can censorship be circumvented?</a:t>
            </a:r>
          </a:p>
        </p:txBody>
      </p:sp>
    </p:spTree>
    <p:extLst>
      <p:ext uri="{BB962C8B-B14F-4D97-AF65-F5344CB8AC3E}">
        <p14:creationId xmlns:p14="http://schemas.microsoft.com/office/powerpoint/2010/main" val="57828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88051B-EC8A-514C-B499-02BBFB1CE368}"/>
              </a:ext>
            </a:extLst>
          </p:cNvPr>
          <p:cNvSpPr>
            <a:spLocks noGrp="1"/>
          </p:cNvSpPr>
          <p:nvPr>
            <p:ph type="title"/>
          </p:nvPr>
        </p:nvSpPr>
        <p:spPr/>
        <p:txBody>
          <a:bodyPr/>
          <a:lstStyle/>
          <a:p>
            <a:r>
              <a:rPr lang="en-US" dirty="0"/>
              <a:t>Technical Circumvention Tools</a:t>
            </a:r>
          </a:p>
        </p:txBody>
      </p:sp>
      <p:sp>
        <p:nvSpPr>
          <p:cNvPr id="4" name="Content Placeholder 3">
            <a:extLst>
              <a:ext uri="{FF2B5EF4-FFF2-40B4-BE49-F238E27FC236}">
                <a16:creationId xmlns:a16="http://schemas.microsoft.com/office/drawing/2014/main" id="{85B131A6-6131-5348-96EF-5B76C4B4FA7D}"/>
              </a:ext>
            </a:extLst>
          </p:cNvPr>
          <p:cNvSpPr>
            <a:spLocks noGrp="1"/>
          </p:cNvSpPr>
          <p:nvPr>
            <p:ph idx="1"/>
          </p:nvPr>
        </p:nvSpPr>
        <p:spPr>
          <a:xfrm>
            <a:off x="697300" y="1969464"/>
            <a:ext cx="10515600" cy="4351338"/>
          </a:xfrm>
        </p:spPr>
        <p:txBody>
          <a:bodyPr>
            <a:normAutofit/>
          </a:bodyPr>
          <a:lstStyle/>
          <a:p>
            <a:r>
              <a:rPr lang="en-US" sz="3600" dirty="0"/>
              <a:t>Virtual Private Networks (VPNs)</a:t>
            </a:r>
          </a:p>
          <a:p>
            <a:endParaRPr lang="en-US" sz="3600" dirty="0"/>
          </a:p>
          <a:p>
            <a:r>
              <a:rPr lang="en-US" sz="3600" dirty="0"/>
              <a:t>Anonymous Communication Tools</a:t>
            </a:r>
          </a:p>
          <a:p>
            <a:endParaRPr lang="en-US" sz="3600" dirty="0"/>
          </a:p>
          <a:p>
            <a:r>
              <a:rPr lang="en-US" sz="3600" dirty="0"/>
              <a:t>Secure Messaging</a:t>
            </a:r>
          </a:p>
        </p:txBody>
      </p:sp>
      <p:pic>
        <p:nvPicPr>
          <p:cNvPr id="5" name="Picture 4">
            <a:extLst>
              <a:ext uri="{FF2B5EF4-FFF2-40B4-BE49-F238E27FC236}">
                <a16:creationId xmlns:a16="http://schemas.microsoft.com/office/drawing/2014/main" id="{44A7D422-3F07-1343-A2E2-9647A3633666}"/>
              </a:ext>
            </a:extLst>
          </p:cNvPr>
          <p:cNvPicPr>
            <a:picLocks noChangeAspect="1"/>
          </p:cNvPicPr>
          <p:nvPr/>
        </p:nvPicPr>
        <p:blipFill>
          <a:blip r:embed="rId2"/>
          <a:stretch>
            <a:fillRect/>
          </a:stretch>
        </p:blipFill>
        <p:spPr>
          <a:xfrm>
            <a:off x="7600451" y="1639094"/>
            <a:ext cx="1605194" cy="1617669"/>
          </a:xfrm>
          <a:prstGeom prst="rect">
            <a:avLst/>
          </a:prstGeom>
        </p:spPr>
      </p:pic>
      <p:pic>
        <p:nvPicPr>
          <p:cNvPr id="6" name="Picture 5">
            <a:extLst>
              <a:ext uri="{FF2B5EF4-FFF2-40B4-BE49-F238E27FC236}">
                <a16:creationId xmlns:a16="http://schemas.microsoft.com/office/drawing/2014/main" id="{6E74347F-F274-0649-8606-9CB2AA96F9C5}"/>
              </a:ext>
            </a:extLst>
          </p:cNvPr>
          <p:cNvPicPr>
            <a:picLocks noChangeAspect="1"/>
          </p:cNvPicPr>
          <p:nvPr/>
        </p:nvPicPr>
        <p:blipFill>
          <a:blip r:embed="rId3"/>
          <a:stretch>
            <a:fillRect/>
          </a:stretch>
        </p:blipFill>
        <p:spPr>
          <a:xfrm>
            <a:off x="7600451" y="3209623"/>
            <a:ext cx="2324385" cy="1455232"/>
          </a:xfrm>
          <a:prstGeom prst="rect">
            <a:avLst/>
          </a:prstGeom>
        </p:spPr>
      </p:pic>
      <p:pic>
        <p:nvPicPr>
          <p:cNvPr id="7" name="Picture 6">
            <a:extLst>
              <a:ext uri="{FF2B5EF4-FFF2-40B4-BE49-F238E27FC236}">
                <a16:creationId xmlns:a16="http://schemas.microsoft.com/office/drawing/2014/main" id="{0B01D009-8888-DF4E-8DF6-8AED2B3C6C13}"/>
              </a:ext>
            </a:extLst>
          </p:cNvPr>
          <p:cNvPicPr>
            <a:picLocks noChangeAspect="1"/>
          </p:cNvPicPr>
          <p:nvPr/>
        </p:nvPicPr>
        <p:blipFill>
          <a:blip r:embed="rId4"/>
          <a:stretch>
            <a:fillRect/>
          </a:stretch>
        </p:blipFill>
        <p:spPr>
          <a:xfrm>
            <a:off x="7600451" y="4976175"/>
            <a:ext cx="1800075" cy="1857677"/>
          </a:xfrm>
          <a:prstGeom prst="rect">
            <a:avLst/>
          </a:prstGeom>
        </p:spPr>
      </p:pic>
    </p:spTree>
    <p:extLst>
      <p:ext uri="{BB962C8B-B14F-4D97-AF65-F5344CB8AC3E}">
        <p14:creationId xmlns:p14="http://schemas.microsoft.com/office/powerpoint/2010/main" val="3919645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BYOI (Bring Your Own Internet)</a:t>
            </a:r>
          </a:p>
        </p:txBody>
      </p:sp>
      <p:sp>
        <p:nvSpPr>
          <p:cNvPr id="3" name="Content Placeholder 2"/>
          <p:cNvSpPr>
            <a:spLocks noGrp="1"/>
          </p:cNvSpPr>
          <p:nvPr>
            <p:ph idx="1"/>
          </p:nvPr>
        </p:nvSpPr>
        <p:spPr/>
        <p:txBody>
          <a:bodyPr/>
          <a:lstStyle/>
          <a:p>
            <a:r>
              <a:rPr lang="en-US" dirty="0"/>
              <a:t>Wireless Mesh Networks</a:t>
            </a:r>
            <a:br>
              <a:rPr lang="en-US" dirty="0"/>
            </a:br>
            <a:endParaRPr lang="en-US" dirty="0"/>
          </a:p>
          <a:p>
            <a:r>
              <a:rPr lang="en-US" dirty="0" err="1"/>
              <a:t>OpenBTS</a:t>
            </a:r>
            <a:r>
              <a:rPr lang="en-US" dirty="0"/>
              <a:t> (open cell stations)</a:t>
            </a:r>
          </a:p>
          <a:p>
            <a:pPr lvl="1"/>
            <a:r>
              <a:rPr lang="en-US" dirty="0"/>
              <a:t>Open wireless PBX with standard handsets</a:t>
            </a:r>
          </a:p>
        </p:txBody>
      </p:sp>
      <p:pic>
        <p:nvPicPr>
          <p:cNvPr id="4" name="Picture 3"/>
          <p:cNvPicPr>
            <a:picLocks noChangeAspect="1"/>
          </p:cNvPicPr>
          <p:nvPr/>
        </p:nvPicPr>
        <p:blipFill>
          <a:blip r:embed="rId2"/>
          <a:stretch>
            <a:fillRect/>
          </a:stretch>
        </p:blipFill>
        <p:spPr>
          <a:xfrm>
            <a:off x="3656637" y="3751509"/>
            <a:ext cx="5384800" cy="2933700"/>
          </a:xfrm>
          <a:prstGeom prst="rect">
            <a:avLst/>
          </a:prstGeom>
        </p:spPr>
      </p:pic>
    </p:spTree>
    <p:extLst>
      <p:ext uri="{BB962C8B-B14F-4D97-AF65-F5344CB8AC3E}">
        <p14:creationId xmlns:p14="http://schemas.microsoft.com/office/powerpoint/2010/main" val="2989595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824E99-6DE4-354A-ADE4-020F96A0611A}"/>
              </a:ext>
            </a:extLst>
          </p:cNvPr>
          <p:cNvSpPr>
            <a:spLocks noGrp="1"/>
          </p:cNvSpPr>
          <p:nvPr>
            <p:ph type="title"/>
          </p:nvPr>
        </p:nvSpPr>
        <p:spPr/>
        <p:txBody>
          <a:bodyPr/>
          <a:lstStyle/>
          <a:p>
            <a:r>
              <a:rPr lang="en-US" dirty="0"/>
              <a:t>Language-Based Circumvention</a:t>
            </a:r>
          </a:p>
        </p:txBody>
      </p:sp>
      <p:pic>
        <p:nvPicPr>
          <p:cNvPr id="7" name="Picture 6">
            <a:extLst>
              <a:ext uri="{FF2B5EF4-FFF2-40B4-BE49-F238E27FC236}">
                <a16:creationId xmlns:a16="http://schemas.microsoft.com/office/drawing/2014/main" id="{F8233321-D3C5-6445-B7DB-79F97373215E}"/>
              </a:ext>
            </a:extLst>
          </p:cNvPr>
          <p:cNvPicPr>
            <a:picLocks noChangeAspect="1"/>
          </p:cNvPicPr>
          <p:nvPr/>
        </p:nvPicPr>
        <p:blipFill>
          <a:blip r:embed="rId2"/>
          <a:stretch>
            <a:fillRect/>
          </a:stretch>
        </p:blipFill>
        <p:spPr>
          <a:xfrm>
            <a:off x="2385060" y="1840230"/>
            <a:ext cx="6019800" cy="4254500"/>
          </a:xfrm>
          <a:prstGeom prst="rect">
            <a:avLst/>
          </a:prstGeom>
        </p:spPr>
      </p:pic>
      <p:sp>
        <p:nvSpPr>
          <p:cNvPr id="8" name="TextBox 7">
            <a:extLst>
              <a:ext uri="{FF2B5EF4-FFF2-40B4-BE49-F238E27FC236}">
                <a16:creationId xmlns:a16="http://schemas.microsoft.com/office/drawing/2014/main" id="{57BCD08A-AD8A-2A44-B8E1-4D481688A7DD}"/>
              </a:ext>
            </a:extLst>
          </p:cNvPr>
          <p:cNvSpPr txBox="1"/>
          <p:nvPr/>
        </p:nvSpPr>
        <p:spPr>
          <a:xfrm>
            <a:off x="91440" y="6244272"/>
            <a:ext cx="7040880" cy="646331"/>
          </a:xfrm>
          <a:prstGeom prst="rect">
            <a:avLst/>
          </a:prstGeom>
          <a:noFill/>
        </p:spPr>
        <p:txBody>
          <a:bodyPr wrap="square" rtlCol="0">
            <a:spAutoFit/>
          </a:bodyPr>
          <a:lstStyle/>
          <a:p>
            <a:r>
              <a:rPr lang="en-US" dirty="0"/>
              <a:t>Source: Algorithmically Bypassing Censorship on </a:t>
            </a:r>
            <a:r>
              <a:rPr lang="en-US" dirty="0" err="1"/>
              <a:t>Sina</a:t>
            </a:r>
            <a:r>
              <a:rPr lang="en-US" dirty="0"/>
              <a:t> Weibo with Nondeterministic Homophone Substitutions.</a:t>
            </a:r>
          </a:p>
        </p:txBody>
      </p:sp>
    </p:spTree>
    <p:extLst>
      <p:ext uri="{BB962C8B-B14F-4D97-AF65-F5344CB8AC3E}">
        <p14:creationId xmlns:p14="http://schemas.microsoft.com/office/powerpoint/2010/main" val="3005363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A8BCD-0768-704E-A1C5-3E2929B1AFAB}"/>
              </a:ext>
            </a:extLst>
          </p:cNvPr>
          <p:cNvSpPr>
            <a:spLocks noGrp="1"/>
          </p:cNvSpPr>
          <p:nvPr>
            <p:ph type="title"/>
          </p:nvPr>
        </p:nvSpPr>
        <p:spPr/>
        <p:txBody>
          <a:bodyPr/>
          <a:lstStyle/>
          <a:p>
            <a:r>
              <a:rPr lang="en-US" dirty="0"/>
              <a:t>Router-Based Circumvention: Decoy Routing</a:t>
            </a:r>
          </a:p>
        </p:txBody>
      </p:sp>
      <p:pic>
        <p:nvPicPr>
          <p:cNvPr id="3" name="Picture 2">
            <a:extLst>
              <a:ext uri="{FF2B5EF4-FFF2-40B4-BE49-F238E27FC236}">
                <a16:creationId xmlns:a16="http://schemas.microsoft.com/office/drawing/2014/main" id="{8471658D-2E2C-3C40-859C-3C48BBC6CE11}"/>
              </a:ext>
            </a:extLst>
          </p:cNvPr>
          <p:cNvPicPr>
            <a:picLocks noChangeAspect="1"/>
          </p:cNvPicPr>
          <p:nvPr/>
        </p:nvPicPr>
        <p:blipFill>
          <a:blip r:embed="rId2"/>
          <a:stretch>
            <a:fillRect/>
          </a:stretch>
        </p:blipFill>
        <p:spPr>
          <a:xfrm>
            <a:off x="1014730" y="2172970"/>
            <a:ext cx="9613900" cy="3263900"/>
          </a:xfrm>
          <a:prstGeom prst="rect">
            <a:avLst/>
          </a:prstGeom>
        </p:spPr>
      </p:pic>
    </p:spTree>
    <p:extLst>
      <p:ext uri="{BB962C8B-B14F-4D97-AF65-F5344CB8AC3E}">
        <p14:creationId xmlns:p14="http://schemas.microsoft.com/office/powerpoint/2010/main" val="38681527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CB21-A8B9-2A46-8D25-BF35EDCD9A6A}"/>
              </a:ext>
            </a:extLst>
          </p:cNvPr>
          <p:cNvSpPr>
            <a:spLocks noGrp="1"/>
          </p:cNvSpPr>
          <p:nvPr>
            <p:ph type="ctrTitle"/>
          </p:nvPr>
        </p:nvSpPr>
        <p:spPr>
          <a:xfrm>
            <a:off x="922493" y="1122363"/>
            <a:ext cx="10365896" cy="2387600"/>
          </a:xfrm>
        </p:spPr>
        <p:txBody>
          <a:bodyPr>
            <a:normAutofit/>
          </a:bodyPr>
          <a:lstStyle/>
          <a:p>
            <a:r>
              <a:rPr lang="en-US" sz="4400" b="1" dirty="0"/>
              <a:t>Internet Censorship and Online Speech</a:t>
            </a:r>
            <a:br>
              <a:rPr lang="en-US" sz="4400" dirty="0"/>
            </a:br>
            <a:r>
              <a:rPr lang="en-US" sz="4000" dirty="0"/>
              <a:t>Chapter 1.4: Trends, From Protocols to Platforms</a:t>
            </a:r>
            <a:endParaRPr lang="en-US" sz="4400" dirty="0"/>
          </a:p>
        </p:txBody>
      </p:sp>
      <p:sp>
        <p:nvSpPr>
          <p:cNvPr id="3" name="Subtitle 2">
            <a:extLst>
              <a:ext uri="{FF2B5EF4-FFF2-40B4-BE49-F238E27FC236}">
                <a16:creationId xmlns:a16="http://schemas.microsoft.com/office/drawing/2014/main" id="{F83BB962-F4CC-D04B-91FF-E298F75F47B3}"/>
              </a:ext>
            </a:extLst>
          </p:cNvPr>
          <p:cNvSpPr>
            <a:spLocks noGrp="1"/>
          </p:cNvSpPr>
          <p:nvPr>
            <p:ph type="subTitle" idx="1"/>
          </p:nvPr>
        </p:nvSpPr>
        <p:spPr>
          <a:xfrm>
            <a:off x="1524000" y="4236352"/>
            <a:ext cx="9144000" cy="1655762"/>
          </a:xfrm>
        </p:spPr>
        <p:txBody>
          <a:bodyPr>
            <a:normAutofit/>
          </a:bodyPr>
          <a:lstStyle/>
          <a:p>
            <a:r>
              <a:rPr lang="en-US" sz="3600" dirty="0"/>
              <a:t>Nick Feamster</a:t>
            </a:r>
            <a:br>
              <a:rPr lang="en-US" sz="3600" dirty="0"/>
            </a:br>
            <a:r>
              <a:rPr lang="en-US" sz="3600" dirty="0"/>
              <a:t>University of Chicago</a:t>
            </a:r>
          </a:p>
        </p:txBody>
      </p:sp>
    </p:spTree>
    <p:extLst>
      <p:ext uri="{BB962C8B-B14F-4D97-AF65-F5344CB8AC3E}">
        <p14:creationId xmlns:p14="http://schemas.microsoft.com/office/powerpoint/2010/main" val="428233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CAB49-43E0-6249-AC3A-04B227646143}"/>
              </a:ext>
            </a:extLst>
          </p:cNvPr>
          <p:cNvSpPr>
            <a:spLocks noGrp="1"/>
          </p:cNvSpPr>
          <p:nvPr>
            <p:ph type="title"/>
          </p:nvPr>
        </p:nvSpPr>
        <p:spPr>
          <a:xfrm>
            <a:off x="838200" y="2288994"/>
            <a:ext cx="10515600" cy="1325563"/>
          </a:xfrm>
        </p:spPr>
        <p:txBody>
          <a:bodyPr/>
          <a:lstStyle/>
          <a:p>
            <a:pPr algn="ctr"/>
            <a:r>
              <a:rPr lang="en-US" dirty="0"/>
              <a:t>What is Internet censorship?</a:t>
            </a:r>
          </a:p>
        </p:txBody>
      </p:sp>
    </p:spTree>
    <p:extLst>
      <p:ext uri="{BB962C8B-B14F-4D97-AF65-F5344CB8AC3E}">
        <p14:creationId xmlns:p14="http://schemas.microsoft.com/office/powerpoint/2010/main" val="2986921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0EEA6-F8E9-964A-9FCA-705DD5229AE7}"/>
              </a:ext>
            </a:extLst>
          </p:cNvPr>
          <p:cNvSpPr>
            <a:spLocks noGrp="1"/>
          </p:cNvSpPr>
          <p:nvPr>
            <p:ph type="title"/>
          </p:nvPr>
        </p:nvSpPr>
        <p:spPr/>
        <p:txBody>
          <a:bodyPr/>
          <a:lstStyle/>
          <a:p>
            <a:r>
              <a:rPr lang="en-US" dirty="0"/>
              <a:t>Trends in Internet Censorship</a:t>
            </a:r>
          </a:p>
        </p:txBody>
      </p:sp>
      <p:sp>
        <p:nvSpPr>
          <p:cNvPr id="3" name="Content Placeholder 2">
            <a:extLst>
              <a:ext uri="{FF2B5EF4-FFF2-40B4-BE49-F238E27FC236}">
                <a16:creationId xmlns:a16="http://schemas.microsoft.com/office/drawing/2014/main" id="{079584BE-1A29-0840-A35F-B18500377DFF}"/>
              </a:ext>
            </a:extLst>
          </p:cNvPr>
          <p:cNvSpPr>
            <a:spLocks noGrp="1"/>
          </p:cNvSpPr>
          <p:nvPr>
            <p:ph idx="1"/>
          </p:nvPr>
        </p:nvSpPr>
        <p:spPr/>
        <p:txBody>
          <a:bodyPr>
            <a:normAutofit/>
          </a:bodyPr>
          <a:lstStyle/>
          <a:p>
            <a:r>
              <a:rPr lang="en-US" sz="3600" b="1" dirty="0"/>
              <a:t>Information manipulation </a:t>
            </a:r>
            <a:r>
              <a:rPr lang="en-US" sz="3600" dirty="0"/>
              <a:t>and control</a:t>
            </a:r>
          </a:p>
          <a:p>
            <a:endParaRPr lang="en-US" sz="3600" dirty="0"/>
          </a:p>
          <a:p>
            <a:r>
              <a:rPr lang="en-US" sz="3600" b="1" dirty="0"/>
              <a:t>Centralization</a:t>
            </a:r>
            <a:r>
              <a:rPr lang="en-US" sz="3600" dirty="0"/>
              <a:t> of information control infrastructure</a:t>
            </a:r>
          </a:p>
        </p:txBody>
      </p:sp>
    </p:spTree>
    <p:extLst>
      <p:ext uri="{BB962C8B-B14F-4D97-AF65-F5344CB8AC3E}">
        <p14:creationId xmlns:p14="http://schemas.microsoft.com/office/powerpoint/2010/main" val="124414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Manipulation</a:t>
            </a:r>
          </a:p>
        </p:txBody>
      </p:sp>
      <p:sp>
        <p:nvSpPr>
          <p:cNvPr id="3" name="Content Placeholder 2"/>
          <p:cNvSpPr>
            <a:spLocks noGrp="1"/>
          </p:cNvSpPr>
          <p:nvPr>
            <p:ph idx="1"/>
          </p:nvPr>
        </p:nvSpPr>
        <p:spPr/>
        <p:txBody>
          <a:bodyPr>
            <a:normAutofit lnSpcReduction="10000"/>
          </a:bodyPr>
          <a:lstStyle/>
          <a:p>
            <a:r>
              <a:rPr lang="en-US" sz="3600" b="1" dirty="0"/>
              <a:t>Sock-</a:t>
            </a:r>
            <a:r>
              <a:rPr lang="en-US" sz="3600" b="1" dirty="0" err="1"/>
              <a:t>puppeting</a:t>
            </a:r>
            <a:r>
              <a:rPr lang="en-US" sz="3600" b="1" dirty="0"/>
              <a:t>:</a:t>
            </a:r>
            <a:r>
              <a:rPr lang="en-US" sz="3600" dirty="0"/>
              <a:t> False appearance of independent speakers</a:t>
            </a:r>
          </a:p>
          <a:p>
            <a:endParaRPr lang="en-US" sz="3600" b="1" dirty="0"/>
          </a:p>
          <a:p>
            <a:r>
              <a:rPr lang="en-US" sz="3600" b="1" dirty="0" err="1"/>
              <a:t>Astroturfing</a:t>
            </a:r>
            <a:r>
              <a:rPr lang="en-US" sz="3600" b="1" dirty="0"/>
              <a:t>: </a:t>
            </a:r>
            <a:r>
              <a:rPr lang="en-US" sz="3600" dirty="0"/>
              <a:t>False appearance of a grassroots movement</a:t>
            </a:r>
          </a:p>
          <a:p>
            <a:endParaRPr lang="en-US" sz="3600" b="1" dirty="0"/>
          </a:p>
          <a:p>
            <a:r>
              <a:rPr lang="en-US" sz="3600" b="1" dirty="0"/>
              <a:t>Disinformation: </a:t>
            </a:r>
            <a:r>
              <a:rPr lang="en-US" sz="3600" dirty="0"/>
              <a:t>Intentionally spreading false information</a:t>
            </a:r>
            <a:endParaRPr lang="en-US" sz="3600" b="1" dirty="0"/>
          </a:p>
        </p:txBody>
      </p:sp>
    </p:spTree>
    <p:extLst>
      <p:ext uri="{BB962C8B-B14F-4D97-AF65-F5344CB8AC3E}">
        <p14:creationId xmlns:p14="http://schemas.microsoft.com/office/powerpoint/2010/main" val="3767090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6134" y="0"/>
            <a:ext cx="9715500" cy="6858000"/>
          </a:xfrm>
          <a:prstGeom prst="rect">
            <a:avLst/>
          </a:prstGeom>
        </p:spPr>
      </p:pic>
      <p:pic>
        <p:nvPicPr>
          <p:cNvPr id="5" name="Picture 4"/>
          <p:cNvPicPr>
            <a:picLocks noChangeAspect="1"/>
          </p:cNvPicPr>
          <p:nvPr/>
        </p:nvPicPr>
        <p:blipFill>
          <a:blip r:embed="rId3"/>
          <a:stretch>
            <a:fillRect/>
          </a:stretch>
        </p:blipFill>
        <p:spPr>
          <a:xfrm>
            <a:off x="5844817" y="531602"/>
            <a:ext cx="5802545" cy="5867327"/>
          </a:xfrm>
          <a:prstGeom prst="rect">
            <a:avLst/>
          </a:prstGeom>
        </p:spPr>
      </p:pic>
    </p:spTree>
    <p:extLst>
      <p:ext uri="{BB962C8B-B14F-4D97-AF65-F5344CB8AC3E}">
        <p14:creationId xmlns:p14="http://schemas.microsoft.com/office/powerpoint/2010/main" val="374821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Personalization and “Filter Bubbles”</a:t>
            </a:r>
          </a:p>
        </p:txBody>
      </p:sp>
      <p:sp>
        <p:nvSpPr>
          <p:cNvPr id="3" name="Content Placeholder 2"/>
          <p:cNvSpPr>
            <a:spLocks noGrp="1"/>
          </p:cNvSpPr>
          <p:nvPr>
            <p:ph idx="1"/>
          </p:nvPr>
        </p:nvSpPr>
        <p:spPr>
          <a:xfrm>
            <a:off x="609600" y="4019668"/>
            <a:ext cx="10972800" cy="2198963"/>
          </a:xfrm>
        </p:spPr>
        <p:txBody>
          <a:bodyPr/>
          <a:lstStyle/>
          <a:p>
            <a:r>
              <a:rPr lang="en-US" dirty="0"/>
              <a:t>Online personalization is creating situations where we only see things that already suit our own tastes.</a:t>
            </a:r>
          </a:p>
          <a:p>
            <a:r>
              <a:rPr lang="en-US" b="1" dirty="0"/>
              <a:t>It can also be exploited by attackers.</a:t>
            </a:r>
          </a:p>
        </p:txBody>
      </p:sp>
      <p:sp>
        <p:nvSpPr>
          <p:cNvPr id="4" name="TextBox 3"/>
          <p:cNvSpPr txBox="1"/>
          <p:nvPr/>
        </p:nvSpPr>
        <p:spPr>
          <a:xfrm>
            <a:off x="1712879" y="1956298"/>
            <a:ext cx="8875756" cy="2062103"/>
          </a:xfrm>
          <a:prstGeom prst="rect">
            <a:avLst/>
          </a:prstGeom>
          <a:solidFill>
            <a:schemeClr val="bg2">
              <a:lumMod val="90000"/>
            </a:schemeClr>
          </a:solidFill>
        </p:spPr>
        <p:txBody>
          <a:bodyPr wrap="square" rtlCol="0">
            <a:spAutoFit/>
          </a:bodyPr>
          <a:lstStyle/>
          <a:p>
            <a:r>
              <a:rPr lang="en-US" sz="3200" dirty="0"/>
              <a:t>“A squirrel dying in front of your house may be more relevant to your interests right now than people dying in Africa” </a:t>
            </a:r>
            <a:br>
              <a:rPr lang="en-US" sz="3200" dirty="0"/>
            </a:br>
            <a:r>
              <a:rPr lang="en-US" sz="3200" dirty="0"/>
              <a:t>					– Mark Zuckerberg</a:t>
            </a:r>
          </a:p>
        </p:txBody>
      </p:sp>
    </p:spTree>
    <p:extLst>
      <p:ext uri="{BB962C8B-B14F-4D97-AF65-F5344CB8AC3E}">
        <p14:creationId xmlns:p14="http://schemas.microsoft.com/office/powerpoint/2010/main" val="1035068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221745" y="1433513"/>
            <a:ext cx="5403339" cy="4021867"/>
          </a:xfrm>
          <a:prstGeom prst="rect">
            <a:avLst/>
          </a:prstGeom>
        </p:spPr>
      </p:pic>
      <p:sp>
        <p:nvSpPr>
          <p:cNvPr id="2" name="Title 1"/>
          <p:cNvSpPr>
            <a:spLocks noGrp="1"/>
          </p:cNvSpPr>
          <p:nvPr>
            <p:ph type="title"/>
          </p:nvPr>
        </p:nvSpPr>
        <p:spPr/>
        <p:txBody>
          <a:bodyPr/>
          <a:lstStyle/>
          <a:p>
            <a:r>
              <a:rPr lang="en-US" dirty="0"/>
              <a:t>Content Moderation</a:t>
            </a:r>
          </a:p>
        </p:txBody>
      </p:sp>
      <p:pic>
        <p:nvPicPr>
          <p:cNvPr id="4" name="Picture 3"/>
          <p:cNvPicPr>
            <a:picLocks noChangeAspect="1"/>
          </p:cNvPicPr>
          <p:nvPr/>
        </p:nvPicPr>
        <p:blipFill>
          <a:blip r:embed="rId4"/>
          <a:stretch>
            <a:fillRect/>
          </a:stretch>
        </p:blipFill>
        <p:spPr>
          <a:xfrm>
            <a:off x="3741547" y="3262507"/>
            <a:ext cx="8145653" cy="3595493"/>
          </a:xfrm>
          <a:prstGeom prst="rect">
            <a:avLst/>
          </a:prstGeom>
        </p:spPr>
      </p:pic>
    </p:spTree>
    <p:extLst>
      <p:ext uri="{BB962C8B-B14F-4D97-AF65-F5344CB8AC3E}">
        <p14:creationId xmlns:p14="http://schemas.microsoft.com/office/powerpoint/2010/main" val="1692038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199656"/>
            <a:ext cx="7760099" cy="2933696"/>
          </a:xfrm>
          <a:prstGeom prst="rect">
            <a:avLst/>
          </a:prstGeom>
        </p:spPr>
      </p:pic>
      <p:pic>
        <p:nvPicPr>
          <p:cNvPr id="3" name="Picture 2"/>
          <p:cNvPicPr>
            <a:picLocks noChangeAspect="1"/>
          </p:cNvPicPr>
          <p:nvPr/>
        </p:nvPicPr>
        <p:blipFill>
          <a:blip r:embed="rId3"/>
          <a:stretch>
            <a:fillRect/>
          </a:stretch>
        </p:blipFill>
        <p:spPr>
          <a:xfrm>
            <a:off x="5069171" y="0"/>
            <a:ext cx="5622439" cy="6861147"/>
          </a:xfrm>
          <a:prstGeom prst="rect">
            <a:avLst/>
          </a:prstGeom>
        </p:spPr>
      </p:pic>
      <p:pic>
        <p:nvPicPr>
          <p:cNvPr id="4" name="Picture 3"/>
          <p:cNvPicPr>
            <a:picLocks noChangeAspect="1"/>
          </p:cNvPicPr>
          <p:nvPr/>
        </p:nvPicPr>
        <p:blipFill>
          <a:blip r:embed="rId4"/>
          <a:stretch>
            <a:fillRect/>
          </a:stretch>
        </p:blipFill>
        <p:spPr>
          <a:xfrm>
            <a:off x="399167" y="1975590"/>
            <a:ext cx="3140363" cy="1146761"/>
          </a:xfrm>
          <a:prstGeom prst="rect">
            <a:avLst/>
          </a:prstGeom>
        </p:spPr>
      </p:pic>
      <p:sp>
        <p:nvSpPr>
          <p:cNvPr id="5" name="TextBox 4"/>
          <p:cNvSpPr txBox="1"/>
          <p:nvPr/>
        </p:nvSpPr>
        <p:spPr>
          <a:xfrm>
            <a:off x="214233" y="397903"/>
            <a:ext cx="4405211" cy="1200329"/>
          </a:xfrm>
          <a:prstGeom prst="rect">
            <a:avLst/>
          </a:prstGeom>
          <a:solidFill>
            <a:schemeClr val="bg2">
              <a:lumMod val="90000"/>
            </a:schemeClr>
          </a:solidFill>
        </p:spPr>
        <p:txBody>
          <a:bodyPr wrap="square" rtlCol="0">
            <a:spAutoFit/>
          </a:bodyPr>
          <a:lstStyle/>
          <a:p>
            <a:pPr algn="ctr"/>
            <a:r>
              <a:rPr lang="en-US" sz="2400" b="1" dirty="0">
                <a:solidFill>
                  <a:srgbClr val="FF0000"/>
                </a:solidFill>
              </a:rPr>
              <a:t>Centralization of Internet content platforms is exacerbating takedown risk.</a:t>
            </a:r>
          </a:p>
        </p:txBody>
      </p:sp>
    </p:spTree>
    <p:extLst>
      <p:ext uri="{BB962C8B-B14F-4D97-AF65-F5344CB8AC3E}">
        <p14:creationId xmlns:p14="http://schemas.microsoft.com/office/powerpoint/2010/main" val="33201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3796478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8C8E2-DF73-5249-8460-BACCBAD6C5B9}"/>
              </a:ext>
            </a:extLst>
          </p:cNvPr>
          <p:cNvPicPr>
            <a:picLocks noChangeAspect="1"/>
          </p:cNvPicPr>
          <p:nvPr/>
        </p:nvPicPr>
        <p:blipFill>
          <a:blip r:embed="rId2"/>
          <a:stretch>
            <a:fillRect/>
          </a:stretch>
        </p:blipFill>
        <p:spPr>
          <a:xfrm>
            <a:off x="1709109" y="1149153"/>
            <a:ext cx="2819400" cy="4330700"/>
          </a:xfrm>
          <a:prstGeom prst="rect">
            <a:avLst/>
          </a:prstGeom>
        </p:spPr>
      </p:pic>
      <p:pic>
        <p:nvPicPr>
          <p:cNvPr id="2" name="Picture 1">
            <a:extLst>
              <a:ext uri="{FF2B5EF4-FFF2-40B4-BE49-F238E27FC236}">
                <a16:creationId xmlns:a16="http://schemas.microsoft.com/office/drawing/2014/main" id="{BA88E1E5-8BCE-324F-A8F0-2064B366F13D}"/>
              </a:ext>
            </a:extLst>
          </p:cNvPr>
          <p:cNvPicPr>
            <a:picLocks noChangeAspect="1"/>
          </p:cNvPicPr>
          <p:nvPr/>
        </p:nvPicPr>
        <p:blipFill>
          <a:blip r:embed="rId3"/>
          <a:stretch>
            <a:fillRect/>
          </a:stretch>
        </p:blipFill>
        <p:spPr>
          <a:xfrm>
            <a:off x="5955643" y="1149153"/>
            <a:ext cx="2908300" cy="4305300"/>
          </a:xfrm>
          <a:prstGeom prst="rect">
            <a:avLst/>
          </a:prstGeom>
        </p:spPr>
      </p:pic>
    </p:spTree>
    <p:extLst>
      <p:ext uri="{BB962C8B-B14F-4D97-AF65-F5344CB8AC3E}">
        <p14:creationId xmlns:p14="http://schemas.microsoft.com/office/powerpoint/2010/main" val="4181352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2F112-382A-B049-BF44-FB5CF1247F4B}"/>
              </a:ext>
            </a:extLst>
          </p:cNvPr>
          <p:cNvSpPr>
            <a:spLocks noGrp="1"/>
          </p:cNvSpPr>
          <p:nvPr>
            <p:ph type="title"/>
          </p:nvPr>
        </p:nvSpPr>
        <p:spPr/>
        <p:txBody>
          <a:bodyPr/>
          <a:lstStyle/>
          <a:p>
            <a:r>
              <a:rPr lang="en-US" dirty="0"/>
              <a:t>Censorship is not always a Ban or Block</a:t>
            </a:r>
          </a:p>
        </p:txBody>
      </p:sp>
      <p:sp>
        <p:nvSpPr>
          <p:cNvPr id="3" name="Content Placeholder 2">
            <a:extLst>
              <a:ext uri="{FF2B5EF4-FFF2-40B4-BE49-F238E27FC236}">
                <a16:creationId xmlns:a16="http://schemas.microsoft.com/office/drawing/2014/main" id="{7D70A378-AADB-CC4D-9E66-22CFF3930F71}"/>
              </a:ext>
            </a:extLst>
          </p:cNvPr>
          <p:cNvSpPr>
            <a:spLocks noGrp="1"/>
          </p:cNvSpPr>
          <p:nvPr>
            <p:ph idx="1"/>
          </p:nvPr>
        </p:nvSpPr>
        <p:spPr>
          <a:xfrm>
            <a:off x="838200" y="1825625"/>
            <a:ext cx="4587240" cy="4351338"/>
          </a:xfrm>
        </p:spPr>
        <p:txBody>
          <a:bodyPr/>
          <a:lstStyle/>
          <a:p>
            <a:r>
              <a:rPr lang="en-US" dirty="0"/>
              <a:t>Most censorship methods implemented by China act not as a ban but as a </a:t>
            </a:r>
            <a:r>
              <a:rPr lang="en-US" i="1" dirty="0"/>
              <a:t>tax</a:t>
            </a:r>
            <a:r>
              <a:rPr lang="en-US" dirty="0"/>
              <a:t> on information.</a:t>
            </a:r>
          </a:p>
          <a:p>
            <a:endParaRPr lang="en-US" dirty="0"/>
          </a:p>
          <a:p>
            <a:r>
              <a:rPr lang="en-US" dirty="0"/>
              <a:t>Users must pay more money (or time) if they want to access censored material.</a:t>
            </a:r>
          </a:p>
          <a:p>
            <a:endParaRPr lang="en-US" dirty="0"/>
          </a:p>
          <a:p>
            <a:endParaRPr lang="en-US" dirty="0"/>
          </a:p>
        </p:txBody>
      </p:sp>
      <p:pic>
        <p:nvPicPr>
          <p:cNvPr id="4" name="Picture 3">
            <a:extLst>
              <a:ext uri="{FF2B5EF4-FFF2-40B4-BE49-F238E27FC236}">
                <a16:creationId xmlns:a16="http://schemas.microsoft.com/office/drawing/2014/main" id="{0B3C01C1-E5FE-EF46-8ADD-9976A1C92D9F}"/>
              </a:ext>
            </a:extLst>
          </p:cNvPr>
          <p:cNvPicPr>
            <a:picLocks noChangeAspect="1"/>
          </p:cNvPicPr>
          <p:nvPr/>
        </p:nvPicPr>
        <p:blipFill>
          <a:blip r:embed="rId3"/>
          <a:stretch>
            <a:fillRect/>
          </a:stretch>
        </p:blipFill>
        <p:spPr>
          <a:xfrm>
            <a:off x="6096000" y="1636713"/>
            <a:ext cx="5535373" cy="4540250"/>
          </a:xfrm>
          <a:prstGeom prst="rect">
            <a:avLst/>
          </a:prstGeom>
        </p:spPr>
      </p:pic>
    </p:spTree>
    <p:extLst>
      <p:ext uri="{BB962C8B-B14F-4D97-AF65-F5344CB8AC3E}">
        <p14:creationId xmlns:p14="http://schemas.microsoft.com/office/powerpoint/2010/main" val="7801242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F609-7D88-024D-B883-CFCAC64702C3}"/>
              </a:ext>
            </a:extLst>
          </p:cNvPr>
          <p:cNvSpPr>
            <a:spLocks noGrp="1"/>
          </p:cNvSpPr>
          <p:nvPr>
            <p:ph type="title"/>
          </p:nvPr>
        </p:nvSpPr>
        <p:spPr/>
        <p:txBody>
          <a:bodyPr/>
          <a:lstStyle/>
          <a:p>
            <a:r>
              <a:rPr lang="en-US" dirty="0"/>
              <a:t>Keyword Filtering Also Evadable</a:t>
            </a:r>
          </a:p>
        </p:txBody>
      </p:sp>
      <p:sp>
        <p:nvSpPr>
          <p:cNvPr id="3" name="Content Placeholder 2">
            <a:extLst>
              <a:ext uri="{FF2B5EF4-FFF2-40B4-BE49-F238E27FC236}">
                <a16:creationId xmlns:a16="http://schemas.microsoft.com/office/drawing/2014/main" id="{DDC1D7D6-7A6A-0A45-B38D-F5FAE0BCDFCC}"/>
              </a:ext>
            </a:extLst>
          </p:cNvPr>
          <p:cNvSpPr>
            <a:spLocks noGrp="1"/>
          </p:cNvSpPr>
          <p:nvPr>
            <p:ph idx="1"/>
          </p:nvPr>
        </p:nvSpPr>
        <p:spPr>
          <a:xfrm>
            <a:off x="838200" y="1825625"/>
            <a:ext cx="3865880" cy="4351338"/>
          </a:xfrm>
        </p:spPr>
        <p:txBody>
          <a:bodyPr/>
          <a:lstStyle/>
          <a:p>
            <a:r>
              <a:rPr lang="en-US" dirty="0"/>
              <a:t>Citizens using homophones, VPNs, etc. to evade censorship.</a:t>
            </a:r>
          </a:p>
          <a:p>
            <a:r>
              <a:rPr lang="en-US" dirty="0"/>
              <a:t>“Friction”: Censorship is possible to evade, just more difficult.</a:t>
            </a:r>
          </a:p>
        </p:txBody>
      </p:sp>
      <p:pic>
        <p:nvPicPr>
          <p:cNvPr id="4" name="Picture 3">
            <a:extLst>
              <a:ext uri="{FF2B5EF4-FFF2-40B4-BE49-F238E27FC236}">
                <a16:creationId xmlns:a16="http://schemas.microsoft.com/office/drawing/2014/main" id="{E23842AB-3795-704D-A065-7EF43EA9A3C0}"/>
              </a:ext>
            </a:extLst>
          </p:cNvPr>
          <p:cNvPicPr>
            <a:picLocks noChangeAspect="1"/>
          </p:cNvPicPr>
          <p:nvPr/>
        </p:nvPicPr>
        <p:blipFill>
          <a:blip r:embed="rId3"/>
          <a:stretch>
            <a:fillRect/>
          </a:stretch>
        </p:blipFill>
        <p:spPr>
          <a:xfrm>
            <a:off x="6378331" y="1463040"/>
            <a:ext cx="5686334" cy="4927600"/>
          </a:xfrm>
          <a:prstGeom prst="rect">
            <a:avLst/>
          </a:prstGeom>
        </p:spPr>
      </p:pic>
    </p:spTree>
    <p:extLst>
      <p:ext uri="{BB962C8B-B14F-4D97-AF65-F5344CB8AC3E}">
        <p14:creationId xmlns:p14="http://schemas.microsoft.com/office/powerpoint/2010/main" val="390085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0235FA-F58F-3F41-9887-5BABB03A0550}"/>
              </a:ext>
            </a:extLst>
          </p:cNvPr>
          <p:cNvSpPr>
            <a:spLocks noGrp="1"/>
          </p:cNvSpPr>
          <p:nvPr>
            <p:ph type="title"/>
          </p:nvPr>
        </p:nvSpPr>
        <p:spPr/>
        <p:txBody>
          <a:bodyPr/>
          <a:lstStyle/>
          <a:p>
            <a:r>
              <a:rPr lang="en-US" dirty="0"/>
              <a:t>The What and Why of Internet Censorship</a:t>
            </a:r>
          </a:p>
        </p:txBody>
      </p:sp>
      <p:sp>
        <p:nvSpPr>
          <p:cNvPr id="4" name="Content Placeholder 3">
            <a:extLst>
              <a:ext uri="{FF2B5EF4-FFF2-40B4-BE49-F238E27FC236}">
                <a16:creationId xmlns:a16="http://schemas.microsoft.com/office/drawing/2014/main" id="{7C8FDAE9-5050-CF4E-9E52-4D8E5D7BCE1C}"/>
              </a:ext>
            </a:extLst>
          </p:cNvPr>
          <p:cNvSpPr>
            <a:spLocks noGrp="1"/>
          </p:cNvSpPr>
          <p:nvPr>
            <p:ph idx="1"/>
          </p:nvPr>
        </p:nvSpPr>
        <p:spPr/>
        <p:txBody>
          <a:bodyPr/>
          <a:lstStyle/>
          <a:p>
            <a:r>
              <a:rPr lang="en-US" b="1" dirty="0"/>
              <a:t>What:</a:t>
            </a:r>
            <a:r>
              <a:rPr lang="en-US" dirty="0"/>
              <a:t> Control over what can be accessed, published, viewed</a:t>
            </a:r>
          </a:p>
          <a:p>
            <a:pPr lvl="1"/>
            <a:r>
              <a:rPr lang="en-US" b="1" dirty="0"/>
              <a:t>Access: </a:t>
            </a:r>
            <a:r>
              <a:rPr lang="en-US" dirty="0"/>
              <a:t>Blocking access to content, applications, services</a:t>
            </a:r>
            <a:endParaRPr lang="en-US" b="1" dirty="0"/>
          </a:p>
          <a:p>
            <a:pPr lvl="1"/>
            <a:r>
              <a:rPr lang="en-US" b="1" dirty="0"/>
              <a:t>Publish: </a:t>
            </a:r>
            <a:r>
              <a:rPr lang="en-US" dirty="0"/>
              <a:t>Preventing the publication or dissemination of content</a:t>
            </a:r>
            <a:endParaRPr lang="en-US" b="1" dirty="0"/>
          </a:p>
          <a:p>
            <a:pPr lvl="1"/>
            <a:r>
              <a:rPr lang="en-US" b="1" dirty="0"/>
              <a:t>View: </a:t>
            </a:r>
            <a:r>
              <a:rPr lang="en-US" dirty="0"/>
              <a:t>Blocking access to individual articles</a:t>
            </a:r>
          </a:p>
          <a:p>
            <a:pPr lvl="1"/>
            <a:endParaRPr lang="en-US" b="1" dirty="0"/>
          </a:p>
          <a:p>
            <a:r>
              <a:rPr lang="en-US" b="1" dirty="0"/>
              <a:t>Why: </a:t>
            </a:r>
            <a:r>
              <a:rPr lang="en-US" dirty="0"/>
              <a:t>Religious, moral, political, economic …</a:t>
            </a:r>
          </a:p>
          <a:p>
            <a:pPr lvl="1"/>
            <a:r>
              <a:rPr lang="en-US" b="1" dirty="0"/>
              <a:t>Religious: </a:t>
            </a:r>
            <a:r>
              <a:rPr lang="en-US" dirty="0"/>
              <a:t>Violating the laws of the country</a:t>
            </a:r>
          </a:p>
          <a:p>
            <a:pPr lvl="1"/>
            <a:r>
              <a:rPr lang="en-US" b="1" dirty="0"/>
              <a:t>Moral/social: </a:t>
            </a:r>
            <a:r>
              <a:rPr lang="en-US" dirty="0"/>
              <a:t>Offending the moral or social sensibilities</a:t>
            </a:r>
          </a:p>
          <a:p>
            <a:pPr lvl="1"/>
            <a:r>
              <a:rPr lang="en-US" b="1" dirty="0"/>
              <a:t>Political: </a:t>
            </a:r>
            <a:r>
              <a:rPr lang="en-US" dirty="0"/>
              <a:t>Influencing outcomes, preventing collective action</a:t>
            </a:r>
          </a:p>
          <a:p>
            <a:pPr lvl="1"/>
            <a:r>
              <a:rPr lang="en-US" b="1" dirty="0"/>
              <a:t>Economic: </a:t>
            </a:r>
            <a:r>
              <a:rPr lang="en-US" dirty="0"/>
              <a:t>Influencing trade, increasing productivity</a:t>
            </a:r>
            <a:endParaRPr lang="en-US" b="1" dirty="0"/>
          </a:p>
        </p:txBody>
      </p:sp>
    </p:spTree>
    <p:extLst>
      <p:ext uri="{BB962C8B-B14F-4D97-AF65-F5344CB8AC3E}">
        <p14:creationId xmlns:p14="http://schemas.microsoft.com/office/powerpoint/2010/main" val="19168561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DFAB3-D8EC-BE49-BAA9-F18472265A60}"/>
              </a:ext>
            </a:extLst>
          </p:cNvPr>
          <p:cNvSpPr>
            <a:spLocks noGrp="1"/>
          </p:cNvSpPr>
          <p:nvPr>
            <p:ph type="title"/>
          </p:nvPr>
        </p:nvSpPr>
        <p:spPr>
          <a:xfrm>
            <a:off x="838200" y="2103437"/>
            <a:ext cx="10515600" cy="1325563"/>
          </a:xfrm>
        </p:spPr>
        <p:txBody>
          <a:bodyPr>
            <a:normAutofit fontScale="90000"/>
          </a:bodyPr>
          <a:lstStyle/>
          <a:p>
            <a:pPr algn="ctr"/>
            <a:r>
              <a:rPr lang="en-US" dirty="0"/>
              <a:t>Why do governments attempt to control information when these controls are easily circumvented?</a:t>
            </a:r>
          </a:p>
        </p:txBody>
      </p:sp>
    </p:spTree>
    <p:extLst>
      <p:ext uri="{BB962C8B-B14F-4D97-AF65-F5344CB8AC3E}">
        <p14:creationId xmlns:p14="http://schemas.microsoft.com/office/powerpoint/2010/main" val="3578589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2B9FC-B3A7-AB4A-B84A-E760D5A9F9BE}"/>
              </a:ext>
            </a:extLst>
          </p:cNvPr>
          <p:cNvSpPr>
            <a:spLocks noGrp="1"/>
          </p:cNvSpPr>
          <p:nvPr>
            <p:ph type="title"/>
          </p:nvPr>
        </p:nvSpPr>
        <p:spPr/>
        <p:txBody>
          <a:bodyPr/>
          <a:lstStyle/>
          <a:p>
            <a:r>
              <a:rPr lang="en-US" dirty="0"/>
              <a:t>Roberts’s Taxonomy of Modern Censorship</a:t>
            </a:r>
          </a:p>
        </p:txBody>
      </p:sp>
      <p:sp>
        <p:nvSpPr>
          <p:cNvPr id="3" name="Content Placeholder 2">
            <a:extLst>
              <a:ext uri="{FF2B5EF4-FFF2-40B4-BE49-F238E27FC236}">
                <a16:creationId xmlns:a16="http://schemas.microsoft.com/office/drawing/2014/main" id="{C7B269F5-0ABC-5F44-AC91-D9A9D912D4F8}"/>
              </a:ext>
            </a:extLst>
          </p:cNvPr>
          <p:cNvSpPr>
            <a:spLocks noGrp="1"/>
          </p:cNvSpPr>
          <p:nvPr>
            <p:ph idx="1"/>
          </p:nvPr>
        </p:nvSpPr>
        <p:spPr/>
        <p:txBody>
          <a:bodyPr>
            <a:normAutofit/>
          </a:bodyPr>
          <a:lstStyle/>
          <a:p>
            <a:r>
              <a:rPr lang="en-US" sz="3200" b="1" dirty="0"/>
              <a:t>Fear:</a:t>
            </a:r>
            <a:r>
              <a:rPr lang="en-US" sz="3200" dirty="0"/>
              <a:t> Make people afraid to publish or view content</a:t>
            </a:r>
          </a:p>
          <a:p>
            <a:endParaRPr lang="en-US" sz="3200" dirty="0"/>
          </a:p>
          <a:p>
            <a:r>
              <a:rPr lang="en-US" sz="3200" b="1" dirty="0"/>
              <a:t>Friction:</a:t>
            </a:r>
            <a:r>
              <a:rPr lang="en-US" sz="3200" dirty="0"/>
              <a:t> Make it difficult to find or access content </a:t>
            </a:r>
            <a:br>
              <a:rPr lang="en-US" sz="3200" dirty="0"/>
            </a:br>
            <a:r>
              <a:rPr lang="en-US" sz="3200" dirty="0"/>
              <a:t>(throttling, burying search results, etc.)</a:t>
            </a:r>
          </a:p>
          <a:p>
            <a:endParaRPr lang="en-US" sz="3200" dirty="0"/>
          </a:p>
          <a:p>
            <a:r>
              <a:rPr lang="en-US" sz="3200" b="1" dirty="0"/>
              <a:t>Flooding:</a:t>
            </a:r>
            <a:r>
              <a:rPr lang="en-US" sz="3200" dirty="0"/>
              <a:t> Dilute the discourse with additional distracting or irrelevant information.</a:t>
            </a:r>
          </a:p>
        </p:txBody>
      </p:sp>
    </p:spTree>
    <p:extLst>
      <p:ext uri="{BB962C8B-B14F-4D97-AF65-F5344CB8AC3E}">
        <p14:creationId xmlns:p14="http://schemas.microsoft.com/office/powerpoint/2010/main" val="6855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CBE2-3727-204B-BCB0-61E30B01BC08}"/>
              </a:ext>
            </a:extLst>
          </p:cNvPr>
          <p:cNvSpPr>
            <a:spLocks noGrp="1"/>
          </p:cNvSpPr>
          <p:nvPr>
            <p:ph type="title"/>
          </p:nvPr>
        </p:nvSpPr>
        <p:spPr/>
        <p:txBody>
          <a:bodyPr>
            <a:normAutofit/>
          </a:bodyPr>
          <a:lstStyle/>
          <a:p>
            <a:r>
              <a:rPr lang="en-US" dirty="0"/>
              <a:t>Small Inconveniences are More Effective than Big Barriers</a:t>
            </a:r>
          </a:p>
        </p:txBody>
      </p:sp>
      <p:sp>
        <p:nvSpPr>
          <p:cNvPr id="3" name="Content Placeholder 2">
            <a:extLst>
              <a:ext uri="{FF2B5EF4-FFF2-40B4-BE49-F238E27FC236}">
                <a16:creationId xmlns:a16="http://schemas.microsoft.com/office/drawing/2014/main" id="{C9835F2F-6AA4-AC4D-9414-2DD0B9BD7EFC}"/>
              </a:ext>
            </a:extLst>
          </p:cNvPr>
          <p:cNvSpPr>
            <a:spLocks noGrp="1"/>
          </p:cNvSpPr>
          <p:nvPr>
            <p:ph idx="1"/>
          </p:nvPr>
        </p:nvSpPr>
        <p:spPr>
          <a:xfrm>
            <a:off x="838200" y="1825625"/>
            <a:ext cx="10515600" cy="3765971"/>
          </a:xfrm>
        </p:spPr>
        <p:txBody>
          <a:bodyPr/>
          <a:lstStyle/>
          <a:p>
            <a:r>
              <a:rPr lang="en-US" dirty="0"/>
              <a:t>It is often made to look like technical failure (e.g., Internet outage, slower speed)</a:t>
            </a:r>
          </a:p>
          <a:p>
            <a:endParaRPr lang="en-US" dirty="0"/>
          </a:p>
          <a:p>
            <a:r>
              <a:rPr lang="en-US" dirty="0"/>
              <a:t>Sometimes is is hard to definitively identify at all (e.g., search results buried, news story placed on the back pages)</a:t>
            </a:r>
          </a:p>
          <a:p>
            <a:endParaRPr lang="en-US" dirty="0"/>
          </a:p>
          <a:p>
            <a:r>
              <a:rPr lang="en-US" dirty="0"/>
              <a:t>The future of censorship is in the broader lens of information control: The competition for people’s attention.</a:t>
            </a:r>
          </a:p>
        </p:txBody>
      </p:sp>
      <p:sp>
        <p:nvSpPr>
          <p:cNvPr id="4" name="TextBox 3">
            <a:extLst>
              <a:ext uri="{FF2B5EF4-FFF2-40B4-BE49-F238E27FC236}">
                <a16:creationId xmlns:a16="http://schemas.microsoft.com/office/drawing/2014/main" id="{9D4FA073-88E5-2644-A53D-CE6FA94E397E}"/>
              </a:ext>
            </a:extLst>
          </p:cNvPr>
          <p:cNvSpPr txBox="1"/>
          <p:nvPr/>
        </p:nvSpPr>
        <p:spPr>
          <a:xfrm>
            <a:off x="1432290" y="5785805"/>
            <a:ext cx="8391441" cy="461665"/>
          </a:xfrm>
          <a:prstGeom prst="rect">
            <a:avLst/>
          </a:prstGeom>
          <a:solidFill>
            <a:schemeClr val="bg1">
              <a:lumMod val="85000"/>
            </a:schemeClr>
          </a:solidFill>
        </p:spPr>
        <p:txBody>
          <a:bodyPr wrap="square" rtlCol="0">
            <a:spAutoFit/>
          </a:bodyPr>
          <a:lstStyle/>
          <a:p>
            <a:pPr algn="ctr"/>
            <a:r>
              <a:rPr lang="en-US" sz="2400" b="1" dirty="0">
                <a:solidFill>
                  <a:srgbClr val="C00000"/>
                </a:solidFill>
              </a:rPr>
              <a:t>All of these mechanisms give plausible deniability to the censor.</a:t>
            </a:r>
          </a:p>
        </p:txBody>
      </p:sp>
    </p:spTree>
    <p:extLst>
      <p:ext uri="{BB962C8B-B14F-4D97-AF65-F5344CB8AC3E}">
        <p14:creationId xmlns:p14="http://schemas.microsoft.com/office/powerpoint/2010/main" val="3047972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7D8-5AA4-734A-94E1-331174DEE707}"/>
              </a:ext>
            </a:extLst>
          </p:cNvPr>
          <p:cNvSpPr>
            <a:spLocks noGrp="1"/>
          </p:cNvSpPr>
          <p:nvPr>
            <p:ph type="title"/>
          </p:nvPr>
        </p:nvSpPr>
        <p:spPr/>
        <p:txBody>
          <a:bodyPr>
            <a:normAutofit/>
          </a:bodyPr>
          <a:lstStyle/>
          <a:p>
            <a:r>
              <a:rPr lang="en-US" sz="4000" dirty="0"/>
              <a:t>Porous Censorship is Effective </a:t>
            </a:r>
            <a:r>
              <a:rPr lang="en-US" sz="4000" i="1" dirty="0"/>
              <a:t>Because</a:t>
            </a:r>
            <a:r>
              <a:rPr lang="en-US" sz="4000" dirty="0"/>
              <a:t> It has Holes</a:t>
            </a:r>
          </a:p>
        </p:txBody>
      </p:sp>
      <p:sp>
        <p:nvSpPr>
          <p:cNvPr id="3" name="Content Placeholder 2">
            <a:extLst>
              <a:ext uri="{FF2B5EF4-FFF2-40B4-BE49-F238E27FC236}">
                <a16:creationId xmlns:a16="http://schemas.microsoft.com/office/drawing/2014/main" id="{39484960-1565-184B-AC8A-DE7C16BA9DC5}"/>
              </a:ext>
            </a:extLst>
          </p:cNvPr>
          <p:cNvSpPr>
            <a:spLocks noGrp="1"/>
          </p:cNvSpPr>
          <p:nvPr>
            <p:ph idx="1"/>
          </p:nvPr>
        </p:nvSpPr>
        <p:spPr/>
        <p:txBody>
          <a:bodyPr/>
          <a:lstStyle/>
          <a:p>
            <a:r>
              <a:rPr lang="en-US" dirty="0"/>
              <a:t>Direct repression causes backlash.</a:t>
            </a:r>
          </a:p>
          <a:p>
            <a:endParaRPr lang="en-US" dirty="0"/>
          </a:p>
          <a:p>
            <a:r>
              <a:rPr lang="en-US" dirty="0"/>
              <a:t>Inconveniencing the population is often sufficient.</a:t>
            </a:r>
          </a:p>
          <a:p>
            <a:pPr lvl="1"/>
            <a:r>
              <a:rPr lang="en-US" dirty="0"/>
              <a:t>Small costs of access can have significant effects on the majority</a:t>
            </a:r>
          </a:p>
          <a:p>
            <a:pPr lvl="1"/>
            <a:r>
              <a:rPr lang="en-US" dirty="0"/>
              <a:t>“Customized” approaches can be most effective.</a:t>
            </a:r>
          </a:p>
          <a:p>
            <a:pPr lvl="1"/>
            <a:endParaRPr lang="en-US" dirty="0"/>
          </a:p>
          <a:p>
            <a:r>
              <a:rPr lang="en-US" dirty="0"/>
              <a:t>Friction and Flooding work for most.</a:t>
            </a:r>
          </a:p>
          <a:p>
            <a:endParaRPr lang="en-US" dirty="0"/>
          </a:p>
          <a:p>
            <a:r>
              <a:rPr lang="en-US" dirty="0"/>
              <a:t>Fear can be used in cases of more sophisticated citizens/users.</a:t>
            </a:r>
          </a:p>
        </p:txBody>
      </p:sp>
    </p:spTree>
    <p:extLst>
      <p:ext uri="{BB962C8B-B14F-4D97-AF65-F5344CB8AC3E}">
        <p14:creationId xmlns:p14="http://schemas.microsoft.com/office/powerpoint/2010/main" val="374781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69CF-3466-F946-B78B-EB13F6DCB544}"/>
              </a:ext>
            </a:extLst>
          </p:cNvPr>
          <p:cNvSpPr>
            <a:spLocks noGrp="1"/>
          </p:cNvSpPr>
          <p:nvPr>
            <p:ph type="title"/>
          </p:nvPr>
        </p:nvSpPr>
        <p:spPr>
          <a:xfrm>
            <a:off x="648929" y="629266"/>
            <a:ext cx="3505495" cy="1622321"/>
          </a:xfrm>
        </p:spPr>
        <p:txBody>
          <a:bodyPr>
            <a:normAutofit/>
          </a:bodyPr>
          <a:lstStyle/>
          <a:p>
            <a:r>
              <a:rPr lang="en-US" sz="3700"/>
              <a:t>Heavy-Handed Techniques Cause Backlash</a:t>
            </a:r>
          </a:p>
        </p:txBody>
      </p:sp>
      <p:sp>
        <p:nvSpPr>
          <p:cNvPr id="3" name="Content Placeholder 2">
            <a:extLst>
              <a:ext uri="{FF2B5EF4-FFF2-40B4-BE49-F238E27FC236}">
                <a16:creationId xmlns:a16="http://schemas.microsoft.com/office/drawing/2014/main" id="{C34BFAD5-EA6E-1846-BE0B-B74FB8C22381}"/>
              </a:ext>
            </a:extLst>
          </p:cNvPr>
          <p:cNvSpPr>
            <a:spLocks noGrp="1"/>
          </p:cNvSpPr>
          <p:nvPr>
            <p:ph idx="1"/>
          </p:nvPr>
        </p:nvSpPr>
        <p:spPr>
          <a:xfrm>
            <a:off x="648931" y="2438400"/>
            <a:ext cx="3505494" cy="3785419"/>
          </a:xfrm>
        </p:spPr>
        <p:txBody>
          <a:bodyPr>
            <a:normAutofit/>
          </a:bodyPr>
          <a:lstStyle/>
          <a:p>
            <a:r>
              <a:rPr lang="en-US" sz="1700"/>
              <a:t>Inconvience, “tax” on information is effective for most cases.</a:t>
            </a:r>
          </a:p>
          <a:p>
            <a:endParaRPr lang="en-US" sz="1700"/>
          </a:p>
          <a:p>
            <a:r>
              <a:rPr lang="en-US" sz="1700"/>
              <a:t>The future trends of censorship and information control will (continue to) exploit our limited capacity to process information, our limited attention spans.</a:t>
            </a:r>
          </a:p>
          <a:p>
            <a:endParaRPr lang="en-US" sz="1700"/>
          </a:p>
          <a:p>
            <a:r>
              <a:rPr lang="en-US" sz="1700"/>
              <a:t>Modern definition of censorship: </a:t>
            </a:r>
            <a:r>
              <a:rPr lang="en-US" sz="1700" b="1"/>
              <a:t>A tax on access to information.</a:t>
            </a:r>
            <a:endParaRPr lang="en-US" sz="1700"/>
          </a:p>
        </p:txBody>
      </p:sp>
      <p:sp>
        <p:nvSpPr>
          <p:cNvPr id="13"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626CA3-04FD-504F-9DDE-D93058433609}"/>
              </a:ext>
            </a:extLst>
          </p:cNvPr>
          <p:cNvPicPr>
            <a:picLocks noChangeAspect="1"/>
          </p:cNvPicPr>
          <p:nvPr/>
        </p:nvPicPr>
        <p:blipFill>
          <a:blip r:embed="rId2"/>
          <a:stretch>
            <a:fillRect/>
          </a:stretch>
        </p:blipFill>
        <p:spPr>
          <a:xfrm>
            <a:off x="5405862" y="1674247"/>
            <a:ext cx="6019331" cy="3506260"/>
          </a:xfrm>
          <a:prstGeom prst="rect">
            <a:avLst/>
          </a:prstGeom>
          <a:effectLst/>
        </p:spPr>
      </p:pic>
    </p:spTree>
    <p:extLst>
      <p:ext uri="{BB962C8B-B14F-4D97-AF65-F5344CB8AC3E}">
        <p14:creationId xmlns:p14="http://schemas.microsoft.com/office/powerpoint/2010/main" val="3897310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CF48-0F5C-124A-96BC-3AF2DDA8931D}"/>
              </a:ext>
            </a:extLst>
          </p:cNvPr>
          <p:cNvSpPr>
            <a:spLocks noGrp="1"/>
          </p:cNvSpPr>
          <p:nvPr>
            <p:ph type="title"/>
          </p:nvPr>
        </p:nvSpPr>
        <p:spPr/>
        <p:txBody>
          <a:bodyPr/>
          <a:lstStyle/>
          <a:p>
            <a:r>
              <a:rPr lang="en-US" dirty="0"/>
              <a:t>Technical Mechanisms for Friction</a:t>
            </a:r>
          </a:p>
        </p:txBody>
      </p:sp>
      <p:sp>
        <p:nvSpPr>
          <p:cNvPr id="3" name="Content Placeholder 2">
            <a:extLst>
              <a:ext uri="{FF2B5EF4-FFF2-40B4-BE49-F238E27FC236}">
                <a16:creationId xmlns:a16="http://schemas.microsoft.com/office/drawing/2014/main" id="{9ACA36A0-3F19-EA45-96D1-0637941E6B5C}"/>
              </a:ext>
            </a:extLst>
          </p:cNvPr>
          <p:cNvSpPr>
            <a:spLocks noGrp="1"/>
          </p:cNvSpPr>
          <p:nvPr>
            <p:ph idx="1"/>
          </p:nvPr>
        </p:nvSpPr>
        <p:spPr/>
        <p:txBody>
          <a:bodyPr/>
          <a:lstStyle/>
          <a:p>
            <a:r>
              <a:rPr lang="en-US" b="1" dirty="0"/>
              <a:t>Porous Firewalls:</a:t>
            </a:r>
            <a:r>
              <a:rPr lang="en-US" dirty="0"/>
              <a:t> VPNs, circumvention software can defeat</a:t>
            </a:r>
          </a:p>
          <a:p>
            <a:endParaRPr lang="en-US" dirty="0"/>
          </a:p>
          <a:p>
            <a:r>
              <a:rPr lang="en-US" b="1" dirty="0"/>
              <a:t>Throttling:</a:t>
            </a:r>
            <a:r>
              <a:rPr lang="en-US" dirty="0"/>
              <a:t> Slowing down the performance of websites</a:t>
            </a:r>
          </a:p>
          <a:p>
            <a:endParaRPr lang="en-US" dirty="0"/>
          </a:p>
          <a:p>
            <a:r>
              <a:rPr lang="en-US" b="1" dirty="0"/>
              <a:t>Manipulation:</a:t>
            </a:r>
            <a:r>
              <a:rPr lang="en-US" dirty="0"/>
              <a:t> Making it difficult to find certain content (e.g., manipulating search results)</a:t>
            </a:r>
          </a:p>
          <a:p>
            <a:endParaRPr lang="en-US" dirty="0"/>
          </a:p>
          <a:p>
            <a:r>
              <a:rPr lang="en-US" b="1" dirty="0"/>
              <a:t>Alternative Services:</a:t>
            </a:r>
            <a:r>
              <a:rPr lang="en-US" dirty="0"/>
              <a:t> Local versions of sites.</a:t>
            </a:r>
          </a:p>
        </p:txBody>
      </p:sp>
    </p:spTree>
    <p:extLst>
      <p:ext uri="{BB962C8B-B14F-4D97-AF65-F5344CB8AC3E}">
        <p14:creationId xmlns:p14="http://schemas.microsoft.com/office/powerpoint/2010/main" val="33346660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4B42-7B93-5A48-8C71-4612248ECC79}"/>
              </a:ext>
            </a:extLst>
          </p:cNvPr>
          <p:cNvSpPr>
            <a:spLocks noGrp="1"/>
          </p:cNvSpPr>
          <p:nvPr>
            <p:ph type="title"/>
          </p:nvPr>
        </p:nvSpPr>
        <p:spPr/>
        <p:txBody>
          <a:bodyPr/>
          <a:lstStyle/>
          <a:p>
            <a:r>
              <a:rPr lang="en-US" dirty="0"/>
              <a:t>Technical Mechanisms for Flooding</a:t>
            </a:r>
          </a:p>
        </p:txBody>
      </p:sp>
      <p:sp>
        <p:nvSpPr>
          <p:cNvPr id="3" name="Content Placeholder 2">
            <a:extLst>
              <a:ext uri="{FF2B5EF4-FFF2-40B4-BE49-F238E27FC236}">
                <a16:creationId xmlns:a16="http://schemas.microsoft.com/office/drawing/2014/main" id="{437FEA60-EC9D-9240-98BE-152EB80E8E2B}"/>
              </a:ext>
            </a:extLst>
          </p:cNvPr>
          <p:cNvSpPr>
            <a:spLocks noGrp="1"/>
          </p:cNvSpPr>
          <p:nvPr>
            <p:ph idx="1"/>
          </p:nvPr>
        </p:nvSpPr>
        <p:spPr>
          <a:xfrm>
            <a:off x="838200" y="1825625"/>
            <a:ext cx="5664200" cy="4351338"/>
          </a:xfrm>
        </p:spPr>
        <p:txBody>
          <a:bodyPr/>
          <a:lstStyle/>
          <a:p>
            <a:r>
              <a:rPr lang="en-US" b="1" dirty="0"/>
              <a:t>Bots:</a:t>
            </a:r>
            <a:r>
              <a:rPr lang="en-US" dirty="0"/>
              <a:t> Accounts to post distracting information (bots could be automated, or even human)</a:t>
            </a:r>
          </a:p>
          <a:p>
            <a:endParaRPr lang="en-US" dirty="0"/>
          </a:p>
          <a:p>
            <a:r>
              <a:rPr lang="en-US" b="1" dirty="0"/>
              <a:t>Propaganda and Disinformation:</a:t>
            </a:r>
          </a:p>
          <a:p>
            <a:pPr lvl="1"/>
            <a:r>
              <a:rPr lang="en-US" dirty="0"/>
              <a:t>Websites that contain false or misleading information</a:t>
            </a:r>
            <a:endParaRPr lang="en-US" b="1" dirty="0"/>
          </a:p>
          <a:p>
            <a:pPr lvl="1"/>
            <a:r>
              <a:rPr lang="en-US" dirty="0"/>
              <a:t>Hijacking of hashtags</a:t>
            </a:r>
          </a:p>
          <a:p>
            <a:pPr lvl="1"/>
            <a:r>
              <a:rPr lang="en-US" dirty="0"/>
              <a:t>…</a:t>
            </a:r>
          </a:p>
        </p:txBody>
      </p:sp>
      <p:pic>
        <p:nvPicPr>
          <p:cNvPr id="5" name="Picture 4">
            <a:extLst>
              <a:ext uri="{FF2B5EF4-FFF2-40B4-BE49-F238E27FC236}">
                <a16:creationId xmlns:a16="http://schemas.microsoft.com/office/drawing/2014/main" id="{D6E421FD-A44A-B84A-B432-863581CECC01}"/>
              </a:ext>
            </a:extLst>
          </p:cNvPr>
          <p:cNvPicPr>
            <a:picLocks noChangeAspect="1"/>
          </p:cNvPicPr>
          <p:nvPr/>
        </p:nvPicPr>
        <p:blipFill>
          <a:blip r:embed="rId2"/>
          <a:stretch>
            <a:fillRect/>
          </a:stretch>
        </p:blipFill>
        <p:spPr>
          <a:xfrm>
            <a:off x="8270060" y="1825625"/>
            <a:ext cx="3666818" cy="2975672"/>
          </a:xfrm>
          <a:prstGeom prst="rect">
            <a:avLst/>
          </a:prstGeom>
        </p:spPr>
      </p:pic>
      <p:grpSp>
        <p:nvGrpSpPr>
          <p:cNvPr id="9" name="Group 8">
            <a:extLst>
              <a:ext uri="{FF2B5EF4-FFF2-40B4-BE49-F238E27FC236}">
                <a16:creationId xmlns:a16="http://schemas.microsoft.com/office/drawing/2014/main" id="{288E2ECA-D24C-3E41-922E-9A70A5F8EF8B}"/>
              </a:ext>
            </a:extLst>
          </p:cNvPr>
          <p:cNvGrpSpPr/>
          <p:nvPr/>
        </p:nvGrpSpPr>
        <p:grpSpPr>
          <a:xfrm>
            <a:off x="5304552" y="4978070"/>
            <a:ext cx="5917925" cy="1580844"/>
            <a:chOff x="255122" y="5084116"/>
            <a:chExt cx="5917925" cy="1580844"/>
          </a:xfrm>
        </p:grpSpPr>
        <p:pic>
          <p:nvPicPr>
            <p:cNvPr id="7" name="Picture 6">
              <a:extLst>
                <a:ext uri="{FF2B5EF4-FFF2-40B4-BE49-F238E27FC236}">
                  <a16:creationId xmlns:a16="http://schemas.microsoft.com/office/drawing/2014/main" id="{36EA9DA9-D1BE-1748-874B-FA64E46939E4}"/>
                </a:ext>
              </a:extLst>
            </p:cNvPr>
            <p:cNvPicPr>
              <a:picLocks noChangeAspect="1"/>
            </p:cNvPicPr>
            <p:nvPr/>
          </p:nvPicPr>
          <p:blipFill>
            <a:blip r:embed="rId3"/>
            <a:stretch>
              <a:fillRect/>
            </a:stretch>
          </p:blipFill>
          <p:spPr>
            <a:xfrm>
              <a:off x="336550" y="5326380"/>
              <a:ext cx="5836497" cy="1338580"/>
            </a:xfrm>
            <a:prstGeom prst="rect">
              <a:avLst/>
            </a:prstGeom>
          </p:spPr>
        </p:pic>
        <p:pic>
          <p:nvPicPr>
            <p:cNvPr id="8" name="Picture 7">
              <a:extLst>
                <a:ext uri="{FF2B5EF4-FFF2-40B4-BE49-F238E27FC236}">
                  <a16:creationId xmlns:a16="http://schemas.microsoft.com/office/drawing/2014/main" id="{185F1F7F-5D30-2F47-97B3-938FAB6689B6}"/>
                </a:ext>
              </a:extLst>
            </p:cNvPr>
            <p:cNvPicPr>
              <a:picLocks noChangeAspect="1"/>
            </p:cNvPicPr>
            <p:nvPr/>
          </p:nvPicPr>
          <p:blipFill>
            <a:blip r:embed="rId4"/>
            <a:stretch>
              <a:fillRect/>
            </a:stretch>
          </p:blipFill>
          <p:spPr>
            <a:xfrm>
              <a:off x="255122" y="5084116"/>
              <a:ext cx="2386478" cy="484527"/>
            </a:xfrm>
            <a:prstGeom prst="rect">
              <a:avLst/>
            </a:prstGeom>
          </p:spPr>
        </p:pic>
      </p:grpSp>
    </p:spTree>
    <p:extLst>
      <p:ext uri="{BB962C8B-B14F-4D97-AF65-F5344CB8AC3E}">
        <p14:creationId xmlns:p14="http://schemas.microsoft.com/office/powerpoint/2010/main" val="1764808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88C6D-AC31-634F-863E-70DA369B7670}"/>
              </a:ext>
            </a:extLst>
          </p:cNvPr>
          <p:cNvSpPr>
            <a:spLocks noGrp="1"/>
          </p:cNvSpPr>
          <p:nvPr>
            <p:ph type="title"/>
          </p:nvPr>
        </p:nvSpPr>
        <p:spPr/>
        <p:txBody>
          <a:bodyPr/>
          <a:lstStyle/>
          <a:p>
            <a:r>
              <a:rPr lang="en-US" dirty="0"/>
              <a:t>Distraction and Misinformation are Tools of Censorship</a:t>
            </a:r>
          </a:p>
        </p:txBody>
      </p:sp>
      <p:sp>
        <p:nvSpPr>
          <p:cNvPr id="3" name="Content Placeholder 2">
            <a:extLst>
              <a:ext uri="{FF2B5EF4-FFF2-40B4-BE49-F238E27FC236}">
                <a16:creationId xmlns:a16="http://schemas.microsoft.com/office/drawing/2014/main" id="{FC9B94EC-0378-3046-954A-362476091941}"/>
              </a:ext>
            </a:extLst>
          </p:cNvPr>
          <p:cNvSpPr>
            <a:spLocks noGrp="1"/>
          </p:cNvSpPr>
          <p:nvPr>
            <p:ph idx="1"/>
          </p:nvPr>
        </p:nvSpPr>
        <p:spPr/>
        <p:txBody>
          <a:bodyPr/>
          <a:lstStyle/>
          <a:p>
            <a:r>
              <a:rPr lang="en-US" dirty="0"/>
              <a:t>Citizens in democracies are vulnerable to these techniques</a:t>
            </a:r>
          </a:p>
          <a:p>
            <a:endParaRPr lang="en-US" dirty="0"/>
          </a:p>
          <a:p>
            <a:r>
              <a:rPr lang="en-US" dirty="0"/>
              <a:t>Attention is limited</a:t>
            </a:r>
          </a:p>
          <a:p>
            <a:endParaRPr lang="en-US" dirty="0"/>
          </a:p>
          <a:p>
            <a:r>
              <a:rPr lang="en-US" dirty="0"/>
              <a:t>When instruments like denial of service are used for political purposes, they become a form of political censorship.</a:t>
            </a:r>
          </a:p>
        </p:txBody>
      </p:sp>
    </p:spTree>
    <p:extLst>
      <p:ext uri="{BB962C8B-B14F-4D97-AF65-F5344CB8AC3E}">
        <p14:creationId xmlns:p14="http://schemas.microsoft.com/office/powerpoint/2010/main" val="2431524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142" y="978149"/>
            <a:ext cx="11315065" cy="4630147"/>
          </a:xfrm>
          <a:prstGeom prst="rect">
            <a:avLst/>
          </a:prstGeom>
        </p:spPr>
      </p:pic>
      <p:sp>
        <p:nvSpPr>
          <p:cNvPr id="5" name="Rectangle 4"/>
          <p:cNvSpPr/>
          <p:nvPr/>
        </p:nvSpPr>
        <p:spPr>
          <a:xfrm>
            <a:off x="1459828" y="1124143"/>
            <a:ext cx="9887904" cy="1270135"/>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9784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F672B-5E9F-CB45-B53D-4FC315160C0D}"/>
              </a:ext>
            </a:extLst>
          </p:cNvPr>
          <p:cNvPicPr>
            <a:picLocks noChangeAspect="1"/>
          </p:cNvPicPr>
          <p:nvPr/>
        </p:nvPicPr>
        <p:blipFill>
          <a:blip r:embed="rId2"/>
          <a:stretch>
            <a:fillRect/>
          </a:stretch>
        </p:blipFill>
        <p:spPr>
          <a:xfrm>
            <a:off x="133509" y="0"/>
            <a:ext cx="7292961" cy="6347012"/>
          </a:xfrm>
          <a:prstGeom prst="rect">
            <a:avLst/>
          </a:prstGeom>
        </p:spPr>
      </p:pic>
      <p:pic>
        <p:nvPicPr>
          <p:cNvPr id="3" name="Picture 2">
            <a:extLst>
              <a:ext uri="{FF2B5EF4-FFF2-40B4-BE49-F238E27FC236}">
                <a16:creationId xmlns:a16="http://schemas.microsoft.com/office/drawing/2014/main" id="{4251B40C-FA29-334C-A67E-11F6F8C91885}"/>
              </a:ext>
            </a:extLst>
          </p:cNvPr>
          <p:cNvPicPr>
            <a:picLocks noChangeAspect="1"/>
          </p:cNvPicPr>
          <p:nvPr/>
        </p:nvPicPr>
        <p:blipFill>
          <a:blip r:embed="rId3"/>
          <a:stretch>
            <a:fillRect/>
          </a:stretch>
        </p:blipFill>
        <p:spPr>
          <a:xfrm>
            <a:off x="6798585" y="1441525"/>
            <a:ext cx="5393415" cy="5265868"/>
          </a:xfrm>
          <a:prstGeom prst="rect">
            <a:avLst/>
          </a:prstGeom>
        </p:spPr>
      </p:pic>
    </p:spTree>
    <p:extLst>
      <p:ext uri="{BB962C8B-B14F-4D97-AF65-F5344CB8AC3E}">
        <p14:creationId xmlns:p14="http://schemas.microsoft.com/office/powerpoint/2010/main" val="341544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4E373D-D9A3-D94F-AFCE-1B993BBEAB12}"/>
              </a:ext>
            </a:extLst>
          </p:cNvPr>
          <p:cNvPicPr>
            <a:picLocks noChangeAspect="1"/>
          </p:cNvPicPr>
          <p:nvPr/>
        </p:nvPicPr>
        <p:blipFill>
          <a:blip r:embed="rId2"/>
          <a:stretch>
            <a:fillRect/>
          </a:stretch>
        </p:blipFill>
        <p:spPr>
          <a:xfrm>
            <a:off x="3094893" y="1375096"/>
            <a:ext cx="5413998" cy="5482904"/>
          </a:xfrm>
          <a:prstGeom prst="rect">
            <a:avLst/>
          </a:prstGeom>
        </p:spPr>
      </p:pic>
      <p:sp>
        <p:nvSpPr>
          <p:cNvPr id="3" name="Title 2">
            <a:extLst>
              <a:ext uri="{FF2B5EF4-FFF2-40B4-BE49-F238E27FC236}">
                <a16:creationId xmlns:a16="http://schemas.microsoft.com/office/drawing/2014/main" id="{22044430-40F9-1248-9FF2-1BBE51D17E02}"/>
              </a:ext>
            </a:extLst>
          </p:cNvPr>
          <p:cNvSpPr>
            <a:spLocks noGrp="1"/>
          </p:cNvSpPr>
          <p:nvPr>
            <p:ph type="title"/>
          </p:nvPr>
        </p:nvSpPr>
        <p:spPr/>
        <p:txBody>
          <a:bodyPr/>
          <a:lstStyle/>
          <a:p>
            <a:r>
              <a:rPr lang="en-US" dirty="0"/>
              <a:t>A More “Modern” Theory of Censorship</a:t>
            </a:r>
          </a:p>
        </p:txBody>
      </p:sp>
    </p:spTree>
    <p:extLst>
      <p:ext uri="{BB962C8B-B14F-4D97-AF65-F5344CB8AC3E}">
        <p14:creationId xmlns:p14="http://schemas.microsoft.com/office/powerpoint/2010/main" val="2946849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1CA4-900B-5D4D-A38B-4B2BB24AFA90}"/>
              </a:ext>
            </a:extLst>
          </p:cNvPr>
          <p:cNvSpPr>
            <a:spLocks noGrp="1"/>
          </p:cNvSpPr>
          <p:nvPr>
            <p:ph type="title"/>
          </p:nvPr>
        </p:nvSpPr>
        <p:spPr/>
        <p:txBody>
          <a:bodyPr/>
          <a:lstStyle/>
          <a:p>
            <a:r>
              <a:rPr lang="en-US" dirty="0"/>
              <a:t>A Brief History of Internet Censorship</a:t>
            </a:r>
          </a:p>
        </p:txBody>
      </p:sp>
      <p:cxnSp>
        <p:nvCxnSpPr>
          <p:cNvPr id="5" name="Straight Arrow Connector 4">
            <a:extLst>
              <a:ext uri="{FF2B5EF4-FFF2-40B4-BE49-F238E27FC236}">
                <a16:creationId xmlns:a16="http://schemas.microsoft.com/office/drawing/2014/main" id="{119DC619-3E86-774B-9BDA-75161D4623B4}"/>
              </a:ext>
            </a:extLst>
          </p:cNvPr>
          <p:cNvCxnSpPr/>
          <p:nvPr/>
        </p:nvCxnSpPr>
        <p:spPr>
          <a:xfrm flipV="1">
            <a:off x="143933" y="3158067"/>
            <a:ext cx="11870267" cy="1016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087A24-8A3C-4C49-9042-FA59D1ADF0EE}"/>
              </a:ext>
            </a:extLst>
          </p:cNvPr>
          <p:cNvSpPr txBox="1"/>
          <p:nvPr/>
        </p:nvSpPr>
        <p:spPr>
          <a:xfrm>
            <a:off x="143933" y="3399767"/>
            <a:ext cx="1075266" cy="830997"/>
          </a:xfrm>
          <a:prstGeom prst="rect">
            <a:avLst/>
          </a:prstGeom>
          <a:noFill/>
        </p:spPr>
        <p:txBody>
          <a:bodyPr wrap="square" rtlCol="0">
            <a:spAutoFit/>
          </a:bodyPr>
          <a:lstStyle/>
          <a:p>
            <a:pPr algn="ctr"/>
            <a:r>
              <a:rPr lang="en-US" sz="1200" dirty="0"/>
              <a:t>1994</a:t>
            </a:r>
          </a:p>
          <a:p>
            <a:pPr algn="ctr"/>
            <a:r>
              <a:rPr lang="en-US" sz="1200" dirty="0"/>
              <a:t>Internet comes to China</a:t>
            </a:r>
          </a:p>
        </p:txBody>
      </p:sp>
      <p:sp>
        <p:nvSpPr>
          <p:cNvPr id="7" name="TextBox 6">
            <a:extLst>
              <a:ext uri="{FF2B5EF4-FFF2-40B4-BE49-F238E27FC236}">
                <a16:creationId xmlns:a16="http://schemas.microsoft.com/office/drawing/2014/main" id="{F984C21C-F0B5-6E48-8122-EC067D4C78BE}"/>
              </a:ext>
            </a:extLst>
          </p:cNvPr>
          <p:cNvSpPr txBox="1"/>
          <p:nvPr/>
        </p:nvSpPr>
        <p:spPr>
          <a:xfrm>
            <a:off x="1058333" y="3399767"/>
            <a:ext cx="1075266" cy="461665"/>
          </a:xfrm>
          <a:prstGeom prst="rect">
            <a:avLst/>
          </a:prstGeom>
          <a:noFill/>
        </p:spPr>
        <p:txBody>
          <a:bodyPr wrap="square" rtlCol="0">
            <a:spAutoFit/>
          </a:bodyPr>
          <a:lstStyle/>
          <a:p>
            <a:pPr algn="ctr"/>
            <a:r>
              <a:rPr lang="en-US" sz="1200" dirty="0"/>
              <a:t>1997</a:t>
            </a:r>
          </a:p>
          <a:p>
            <a:pPr algn="ctr"/>
            <a:r>
              <a:rPr lang="en-US" sz="1200" dirty="0"/>
              <a:t>Great Firewall</a:t>
            </a:r>
          </a:p>
        </p:txBody>
      </p:sp>
      <p:sp>
        <p:nvSpPr>
          <p:cNvPr id="8" name="TextBox 7">
            <a:extLst>
              <a:ext uri="{FF2B5EF4-FFF2-40B4-BE49-F238E27FC236}">
                <a16:creationId xmlns:a16="http://schemas.microsoft.com/office/drawing/2014/main" id="{E66DFD27-CD6A-7E4E-9737-5A36B5D3B862}"/>
              </a:ext>
            </a:extLst>
          </p:cNvPr>
          <p:cNvSpPr txBox="1"/>
          <p:nvPr/>
        </p:nvSpPr>
        <p:spPr>
          <a:xfrm>
            <a:off x="3704167" y="3365269"/>
            <a:ext cx="1075266" cy="1015663"/>
          </a:xfrm>
          <a:prstGeom prst="rect">
            <a:avLst/>
          </a:prstGeom>
          <a:noFill/>
        </p:spPr>
        <p:txBody>
          <a:bodyPr wrap="square" rtlCol="0">
            <a:spAutoFit/>
          </a:bodyPr>
          <a:lstStyle/>
          <a:p>
            <a:pPr algn="ctr"/>
            <a:r>
              <a:rPr lang="en-US" sz="1200" dirty="0"/>
              <a:t>2006 </a:t>
            </a:r>
            <a:br>
              <a:rPr lang="en-US" sz="1200" dirty="0"/>
            </a:br>
            <a:r>
              <a:rPr lang="en-US" sz="1200" dirty="0"/>
              <a:t>Google agrees to censor search results in China</a:t>
            </a:r>
          </a:p>
        </p:txBody>
      </p:sp>
      <p:sp>
        <p:nvSpPr>
          <p:cNvPr id="9" name="TextBox 8">
            <a:extLst>
              <a:ext uri="{FF2B5EF4-FFF2-40B4-BE49-F238E27FC236}">
                <a16:creationId xmlns:a16="http://schemas.microsoft.com/office/drawing/2014/main" id="{A51495E6-66FE-B44D-9F3B-F1F4C4651272}"/>
              </a:ext>
            </a:extLst>
          </p:cNvPr>
          <p:cNvSpPr txBox="1"/>
          <p:nvPr/>
        </p:nvSpPr>
        <p:spPr>
          <a:xfrm>
            <a:off x="7907866" y="3452168"/>
            <a:ext cx="1075266" cy="461665"/>
          </a:xfrm>
          <a:prstGeom prst="rect">
            <a:avLst/>
          </a:prstGeom>
          <a:noFill/>
        </p:spPr>
        <p:txBody>
          <a:bodyPr wrap="square" rtlCol="0">
            <a:spAutoFit/>
          </a:bodyPr>
          <a:lstStyle/>
          <a:p>
            <a:pPr algn="ctr"/>
            <a:r>
              <a:rPr lang="en-US" sz="1200" dirty="0"/>
              <a:t>2015 </a:t>
            </a:r>
            <a:br>
              <a:rPr lang="en-US" sz="1200" dirty="0"/>
            </a:br>
            <a:r>
              <a:rPr lang="en-US" sz="1200" dirty="0"/>
              <a:t>Great Cannon</a:t>
            </a:r>
          </a:p>
        </p:txBody>
      </p:sp>
      <p:sp>
        <p:nvSpPr>
          <p:cNvPr id="10" name="TextBox 9">
            <a:extLst>
              <a:ext uri="{FF2B5EF4-FFF2-40B4-BE49-F238E27FC236}">
                <a16:creationId xmlns:a16="http://schemas.microsoft.com/office/drawing/2014/main" id="{645F9E42-D2DD-E74E-89DC-34C541C87F4C}"/>
              </a:ext>
            </a:extLst>
          </p:cNvPr>
          <p:cNvSpPr txBox="1"/>
          <p:nvPr/>
        </p:nvSpPr>
        <p:spPr>
          <a:xfrm>
            <a:off x="6603998" y="3395934"/>
            <a:ext cx="1075266" cy="830997"/>
          </a:xfrm>
          <a:prstGeom prst="rect">
            <a:avLst/>
          </a:prstGeom>
          <a:noFill/>
        </p:spPr>
        <p:txBody>
          <a:bodyPr wrap="square" rtlCol="0">
            <a:spAutoFit/>
          </a:bodyPr>
          <a:lstStyle/>
          <a:p>
            <a:pPr algn="ctr"/>
            <a:r>
              <a:rPr lang="en-US" sz="1200" dirty="0"/>
              <a:t>2011 </a:t>
            </a:r>
            <a:br>
              <a:rPr lang="en-US" sz="1200" dirty="0"/>
            </a:br>
            <a:r>
              <a:rPr lang="en-US" sz="1200" dirty="0"/>
              <a:t>Internet Shutdown in Egypt</a:t>
            </a:r>
          </a:p>
        </p:txBody>
      </p:sp>
      <p:sp>
        <p:nvSpPr>
          <p:cNvPr id="11" name="TextBox 10">
            <a:extLst>
              <a:ext uri="{FF2B5EF4-FFF2-40B4-BE49-F238E27FC236}">
                <a16:creationId xmlns:a16="http://schemas.microsoft.com/office/drawing/2014/main" id="{C613CBC7-CECC-F745-A943-FA3FA2633070}"/>
              </a:ext>
            </a:extLst>
          </p:cNvPr>
          <p:cNvSpPr txBox="1"/>
          <p:nvPr/>
        </p:nvSpPr>
        <p:spPr>
          <a:xfrm>
            <a:off x="10371666" y="3399767"/>
            <a:ext cx="1075266" cy="1200329"/>
          </a:xfrm>
          <a:prstGeom prst="rect">
            <a:avLst/>
          </a:prstGeom>
          <a:noFill/>
        </p:spPr>
        <p:txBody>
          <a:bodyPr wrap="square" rtlCol="0">
            <a:spAutoFit/>
          </a:bodyPr>
          <a:lstStyle/>
          <a:p>
            <a:pPr algn="ctr"/>
            <a:r>
              <a:rPr lang="en-US" sz="1200" dirty="0"/>
              <a:t>2018 </a:t>
            </a:r>
            <a:br>
              <a:rPr lang="en-US" sz="1200" dirty="0"/>
            </a:br>
            <a:r>
              <a:rPr lang="en-US" sz="1200" dirty="0"/>
              <a:t>Google working on Chinese-specific search engine</a:t>
            </a:r>
          </a:p>
        </p:txBody>
      </p:sp>
      <p:sp>
        <p:nvSpPr>
          <p:cNvPr id="12" name="TextBox 11">
            <a:extLst>
              <a:ext uri="{FF2B5EF4-FFF2-40B4-BE49-F238E27FC236}">
                <a16:creationId xmlns:a16="http://schemas.microsoft.com/office/drawing/2014/main" id="{3990A281-32F6-EB48-9357-50D9F2432AFC}"/>
              </a:ext>
            </a:extLst>
          </p:cNvPr>
          <p:cNvSpPr txBox="1"/>
          <p:nvPr/>
        </p:nvSpPr>
        <p:spPr>
          <a:xfrm>
            <a:off x="9177866" y="3399767"/>
            <a:ext cx="1320799" cy="830997"/>
          </a:xfrm>
          <a:prstGeom prst="rect">
            <a:avLst/>
          </a:prstGeom>
          <a:noFill/>
        </p:spPr>
        <p:txBody>
          <a:bodyPr wrap="square" rtlCol="0">
            <a:spAutoFit/>
          </a:bodyPr>
          <a:lstStyle/>
          <a:p>
            <a:pPr algn="ctr"/>
            <a:r>
              <a:rPr lang="en-US" sz="1200" dirty="0"/>
              <a:t>2017 </a:t>
            </a:r>
            <a:br>
              <a:rPr lang="en-US" sz="1200" dirty="0"/>
            </a:br>
            <a:r>
              <a:rPr lang="en-US" sz="1200" dirty="0"/>
              <a:t>Cloudflare shuts down Daily Stormer, Tor</a:t>
            </a:r>
          </a:p>
        </p:txBody>
      </p:sp>
      <p:cxnSp>
        <p:nvCxnSpPr>
          <p:cNvPr id="14" name="Straight Connector 13">
            <a:extLst>
              <a:ext uri="{FF2B5EF4-FFF2-40B4-BE49-F238E27FC236}">
                <a16:creationId xmlns:a16="http://schemas.microsoft.com/office/drawing/2014/main" id="{3FCA63B1-3624-624F-A5A5-3CCCCDBD93C4}"/>
              </a:ext>
            </a:extLst>
          </p:cNvPr>
          <p:cNvCxnSpPr/>
          <p:nvPr/>
        </p:nvCxnSpPr>
        <p:spPr>
          <a:xfrm>
            <a:off x="2133599" y="2734733"/>
            <a:ext cx="0" cy="186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6AE26D-7D48-B846-8C50-AEE1DC7C39E8}"/>
              </a:ext>
            </a:extLst>
          </p:cNvPr>
          <p:cNvCxnSpPr/>
          <p:nvPr/>
        </p:nvCxnSpPr>
        <p:spPr>
          <a:xfrm>
            <a:off x="5054599" y="2882583"/>
            <a:ext cx="0" cy="186536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EAA734D-DD1B-DC4F-8D95-C5355C3A2952}"/>
              </a:ext>
            </a:extLst>
          </p:cNvPr>
          <p:cNvSpPr txBox="1"/>
          <p:nvPr/>
        </p:nvSpPr>
        <p:spPr>
          <a:xfrm>
            <a:off x="5249334" y="3392018"/>
            <a:ext cx="1075266" cy="1015663"/>
          </a:xfrm>
          <a:prstGeom prst="rect">
            <a:avLst/>
          </a:prstGeom>
          <a:noFill/>
        </p:spPr>
        <p:txBody>
          <a:bodyPr wrap="square" rtlCol="0">
            <a:spAutoFit/>
          </a:bodyPr>
          <a:lstStyle/>
          <a:p>
            <a:pPr algn="ctr"/>
            <a:r>
              <a:rPr lang="en-US" sz="1200" dirty="0"/>
              <a:t>2010</a:t>
            </a:r>
            <a:br>
              <a:rPr lang="en-US" sz="1200" dirty="0"/>
            </a:br>
            <a:r>
              <a:rPr lang="en-US" sz="1200" dirty="0"/>
              <a:t>Google stops censoring search results in China</a:t>
            </a:r>
          </a:p>
        </p:txBody>
      </p:sp>
      <p:sp>
        <p:nvSpPr>
          <p:cNvPr id="18" name="TextBox 17">
            <a:extLst>
              <a:ext uri="{FF2B5EF4-FFF2-40B4-BE49-F238E27FC236}">
                <a16:creationId xmlns:a16="http://schemas.microsoft.com/office/drawing/2014/main" id="{4BEF0F94-BC58-0146-9FE0-9234391A18A2}"/>
              </a:ext>
            </a:extLst>
          </p:cNvPr>
          <p:cNvSpPr txBox="1"/>
          <p:nvPr/>
        </p:nvSpPr>
        <p:spPr>
          <a:xfrm>
            <a:off x="228600" y="2734733"/>
            <a:ext cx="1549400" cy="307777"/>
          </a:xfrm>
          <a:prstGeom prst="rect">
            <a:avLst/>
          </a:prstGeom>
          <a:noFill/>
        </p:spPr>
        <p:txBody>
          <a:bodyPr wrap="square" rtlCol="0">
            <a:spAutoFit/>
          </a:bodyPr>
          <a:lstStyle/>
          <a:p>
            <a:pPr algn="ctr"/>
            <a:r>
              <a:rPr lang="en-US" sz="1400" dirty="0"/>
              <a:t>1990s</a:t>
            </a:r>
          </a:p>
        </p:txBody>
      </p:sp>
      <p:sp>
        <p:nvSpPr>
          <p:cNvPr id="19" name="TextBox 18">
            <a:extLst>
              <a:ext uri="{FF2B5EF4-FFF2-40B4-BE49-F238E27FC236}">
                <a16:creationId xmlns:a16="http://schemas.microsoft.com/office/drawing/2014/main" id="{FE5BD08C-7143-CA40-ADC2-8A33A6E69279}"/>
              </a:ext>
            </a:extLst>
          </p:cNvPr>
          <p:cNvSpPr txBox="1"/>
          <p:nvPr/>
        </p:nvSpPr>
        <p:spPr>
          <a:xfrm>
            <a:off x="2692400" y="2734733"/>
            <a:ext cx="1549400" cy="307777"/>
          </a:xfrm>
          <a:prstGeom prst="rect">
            <a:avLst/>
          </a:prstGeom>
          <a:noFill/>
        </p:spPr>
        <p:txBody>
          <a:bodyPr wrap="square" rtlCol="0">
            <a:spAutoFit/>
          </a:bodyPr>
          <a:lstStyle/>
          <a:p>
            <a:pPr algn="ctr"/>
            <a:r>
              <a:rPr lang="en-US" sz="1400" dirty="0"/>
              <a:t>2000s</a:t>
            </a:r>
          </a:p>
        </p:txBody>
      </p:sp>
      <p:sp>
        <p:nvSpPr>
          <p:cNvPr id="20" name="TextBox 19">
            <a:extLst>
              <a:ext uri="{FF2B5EF4-FFF2-40B4-BE49-F238E27FC236}">
                <a16:creationId xmlns:a16="http://schemas.microsoft.com/office/drawing/2014/main" id="{5C049E55-5A03-1743-9202-1CA2E8B0337F}"/>
              </a:ext>
            </a:extLst>
          </p:cNvPr>
          <p:cNvSpPr txBox="1"/>
          <p:nvPr/>
        </p:nvSpPr>
        <p:spPr>
          <a:xfrm>
            <a:off x="6773334" y="2792512"/>
            <a:ext cx="1549400" cy="307777"/>
          </a:xfrm>
          <a:prstGeom prst="rect">
            <a:avLst/>
          </a:prstGeom>
          <a:noFill/>
        </p:spPr>
        <p:txBody>
          <a:bodyPr wrap="square" rtlCol="0">
            <a:spAutoFit/>
          </a:bodyPr>
          <a:lstStyle/>
          <a:p>
            <a:pPr algn="ctr"/>
            <a:r>
              <a:rPr lang="en-US" sz="1400" dirty="0"/>
              <a:t>2010s</a:t>
            </a:r>
          </a:p>
        </p:txBody>
      </p:sp>
      <p:sp>
        <p:nvSpPr>
          <p:cNvPr id="21" name="TextBox 20">
            <a:extLst>
              <a:ext uri="{FF2B5EF4-FFF2-40B4-BE49-F238E27FC236}">
                <a16:creationId xmlns:a16="http://schemas.microsoft.com/office/drawing/2014/main" id="{80E22AE4-CBA9-2E49-8A79-00D2218384EA}"/>
              </a:ext>
            </a:extLst>
          </p:cNvPr>
          <p:cNvSpPr txBox="1"/>
          <p:nvPr/>
        </p:nvSpPr>
        <p:spPr>
          <a:xfrm>
            <a:off x="2472268" y="3380436"/>
            <a:ext cx="1075266" cy="461665"/>
          </a:xfrm>
          <a:prstGeom prst="rect">
            <a:avLst/>
          </a:prstGeom>
          <a:noFill/>
        </p:spPr>
        <p:txBody>
          <a:bodyPr wrap="square" rtlCol="0">
            <a:spAutoFit/>
          </a:bodyPr>
          <a:lstStyle/>
          <a:p>
            <a:pPr algn="ctr"/>
            <a:r>
              <a:rPr lang="en-US" sz="1200" dirty="0"/>
              <a:t>2006 </a:t>
            </a:r>
            <a:br>
              <a:rPr lang="en-US" sz="1200" dirty="0"/>
            </a:br>
            <a:r>
              <a:rPr lang="en-US" sz="1200" dirty="0"/>
              <a:t>Golden Shield</a:t>
            </a:r>
          </a:p>
        </p:txBody>
      </p:sp>
      <p:sp>
        <p:nvSpPr>
          <p:cNvPr id="22" name="TextBox 21">
            <a:extLst>
              <a:ext uri="{FF2B5EF4-FFF2-40B4-BE49-F238E27FC236}">
                <a16:creationId xmlns:a16="http://schemas.microsoft.com/office/drawing/2014/main" id="{39B76AFD-C67E-D742-A8B8-AF47B3020FF9}"/>
              </a:ext>
            </a:extLst>
          </p:cNvPr>
          <p:cNvSpPr txBox="1"/>
          <p:nvPr/>
        </p:nvSpPr>
        <p:spPr>
          <a:xfrm>
            <a:off x="6752315" y="1826955"/>
            <a:ext cx="1866900" cy="369332"/>
          </a:xfrm>
          <a:prstGeom prst="rect">
            <a:avLst/>
          </a:prstGeom>
          <a:solidFill>
            <a:schemeClr val="bg2">
              <a:lumMod val="90000"/>
            </a:schemeClr>
          </a:solidFill>
        </p:spPr>
        <p:txBody>
          <a:bodyPr wrap="square" rtlCol="0">
            <a:spAutoFit/>
          </a:bodyPr>
          <a:lstStyle/>
          <a:p>
            <a:pPr algn="ctr"/>
            <a:r>
              <a:rPr lang="en-US" dirty="0"/>
              <a:t>Active Disruption</a:t>
            </a:r>
          </a:p>
        </p:txBody>
      </p:sp>
      <p:sp>
        <p:nvSpPr>
          <p:cNvPr id="23" name="TextBox 22">
            <a:extLst>
              <a:ext uri="{FF2B5EF4-FFF2-40B4-BE49-F238E27FC236}">
                <a16:creationId xmlns:a16="http://schemas.microsoft.com/office/drawing/2014/main" id="{660BCD46-611E-6749-B250-27DC0710BF87}"/>
              </a:ext>
            </a:extLst>
          </p:cNvPr>
          <p:cNvSpPr txBox="1"/>
          <p:nvPr/>
        </p:nvSpPr>
        <p:spPr>
          <a:xfrm>
            <a:off x="1373717" y="1869182"/>
            <a:ext cx="1866900" cy="369332"/>
          </a:xfrm>
          <a:prstGeom prst="rect">
            <a:avLst/>
          </a:prstGeom>
          <a:solidFill>
            <a:schemeClr val="bg2">
              <a:lumMod val="90000"/>
            </a:schemeClr>
          </a:solidFill>
        </p:spPr>
        <p:txBody>
          <a:bodyPr wrap="square" rtlCol="0">
            <a:spAutoFit/>
          </a:bodyPr>
          <a:lstStyle/>
          <a:p>
            <a:pPr algn="ctr"/>
            <a:r>
              <a:rPr lang="en-US" dirty="0"/>
              <a:t>Protocol Filtering</a:t>
            </a:r>
          </a:p>
        </p:txBody>
      </p:sp>
      <p:sp>
        <p:nvSpPr>
          <p:cNvPr id="24" name="TextBox 23">
            <a:extLst>
              <a:ext uri="{FF2B5EF4-FFF2-40B4-BE49-F238E27FC236}">
                <a16:creationId xmlns:a16="http://schemas.microsoft.com/office/drawing/2014/main" id="{4217F814-010C-E644-9411-BA8A9490F6FE}"/>
              </a:ext>
            </a:extLst>
          </p:cNvPr>
          <p:cNvSpPr txBox="1"/>
          <p:nvPr/>
        </p:nvSpPr>
        <p:spPr>
          <a:xfrm>
            <a:off x="4229100" y="1869182"/>
            <a:ext cx="1866900" cy="369332"/>
          </a:xfrm>
          <a:prstGeom prst="rect">
            <a:avLst/>
          </a:prstGeom>
          <a:solidFill>
            <a:schemeClr val="bg2">
              <a:lumMod val="90000"/>
            </a:schemeClr>
          </a:solidFill>
        </p:spPr>
        <p:txBody>
          <a:bodyPr wrap="square" rtlCol="0">
            <a:spAutoFit/>
          </a:bodyPr>
          <a:lstStyle/>
          <a:p>
            <a:pPr algn="ctr"/>
            <a:r>
              <a:rPr lang="en-US" dirty="0"/>
              <a:t>Surveillance</a:t>
            </a:r>
          </a:p>
        </p:txBody>
      </p:sp>
      <p:cxnSp>
        <p:nvCxnSpPr>
          <p:cNvPr id="26" name="Straight Arrow Connector 25">
            <a:extLst>
              <a:ext uri="{FF2B5EF4-FFF2-40B4-BE49-F238E27FC236}">
                <a16:creationId xmlns:a16="http://schemas.microsoft.com/office/drawing/2014/main" id="{D0576503-6A12-B645-A3A5-F9A7C3B0D60F}"/>
              </a:ext>
            </a:extLst>
          </p:cNvPr>
          <p:cNvCxnSpPr/>
          <p:nvPr/>
        </p:nvCxnSpPr>
        <p:spPr>
          <a:xfrm flipH="1">
            <a:off x="1778000" y="2302933"/>
            <a:ext cx="355599" cy="7395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EA13BE4-31B7-2849-A82D-38CD3B093519}"/>
              </a:ext>
            </a:extLst>
          </p:cNvPr>
          <p:cNvCxnSpPr>
            <a:cxnSpLocks/>
            <a:stCxn id="22" idx="2"/>
          </p:cNvCxnSpPr>
          <p:nvPr/>
        </p:nvCxnSpPr>
        <p:spPr>
          <a:xfrm flipH="1">
            <a:off x="7543801" y="2196287"/>
            <a:ext cx="141964" cy="133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999FC78-3CFC-0640-9140-76F60271D6FA}"/>
              </a:ext>
            </a:extLst>
          </p:cNvPr>
          <p:cNvCxnSpPr>
            <a:cxnSpLocks/>
            <a:stCxn id="22" idx="2"/>
          </p:cNvCxnSpPr>
          <p:nvPr/>
        </p:nvCxnSpPr>
        <p:spPr>
          <a:xfrm>
            <a:off x="7685765" y="2196287"/>
            <a:ext cx="636969" cy="1168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9141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43"/>
            <a:ext cx="10972800" cy="1143000"/>
          </a:xfrm>
        </p:spPr>
        <p:txBody>
          <a:bodyPr/>
          <a:lstStyle/>
          <a:p>
            <a:r>
              <a:rPr lang="en-US" dirty="0"/>
              <a:t>Why Do Countries Censor? (To be continued…)</a:t>
            </a:r>
          </a:p>
        </p:txBody>
      </p:sp>
      <p:sp>
        <p:nvSpPr>
          <p:cNvPr id="3" name="Content Placeholder 2"/>
          <p:cNvSpPr>
            <a:spLocks noGrp="1"/>
          </p:cNvSpPr>
          <p:nvPr>
            <p:ph idx="1"/>
          </p:nvPr>
        </p:nvSpPr>
        <p:spPr>
          <a:xfrm>
            <a:off x="337106" y="1658597"/>
            <a:ext cx="3536729" cy="4525963"/>
          </a:xfrm>
        </p:spPr>
        <p:txBody>
          <a:bodyPr>
            <a:normAutofit/>
          </a:bodyPr>
          <a:lstStyle/>
          <a:p>
            <a:r>
              <a:rPr lang="en-US" b="1" dirty="0"/>
              <a:t>Political stability</a:t>
            </a:r>
            <a:br>
              <a:rPr lang="en-US" b="1" dirty="0"/>
            </a:br>
            <a:br>
              <a:rPr lang="en-US" b="1" dirty="0"/>
            </a:br>
            <a:endParaRPr lang="en-US" b="1" dirty="0"/>
          </a:p>
          <a:p>
            <a:r>
              <a:rPr lang="en-US" b="1" dirty="0"/>
              <a:t>National security</a:t>
            </a:r>
            <a:br>
              <a:rPr lang="en-US" b="1" dirty="0"/>
            </a:br>
            <a:br>
              <a:rPr lang="en-US" b="1" dirty="0"/>
            </a:br>
            <a:endParaRPr lang="en-US" b="1" dirty="0"/>
          </a:p>
          <a:p>
            <a:r>
              <a:rPr lang="en-US" b="1" dirty="0"/>
              <a:t>Social values</a:t>
            </a:r>
          </a:p>
        </p:txBody>
      </p:sp>
      <p:pic>
        <p:nvPicPr>
          <p:cNvPr id="6" name="Picture 5"/>
          <p:cNvPicPr>
            <a:picLocks noChangeAspect="1"/>
          </p:cNvPicPr>
          <p:nvPr/>
        </p:nvPicPr>
        <p:blipFill>
          <a:blip r:embed="rId2"/>
          <a:stretch>
            <a:fillRect/>
          </a:stretch>
        </p:blipFill>
        <p:spPr>
          <a:xfrm>
            <a:off x="3815022" y="5743981"/>
            <a:ext cx="7918033" cy="1114019"/>
          </a:xfrm>
          <a:prstGeom prst="rect">
            <a:avLst/>
          </a:prstGeom>
        </p:spPr>
      </p:pic>
      <p:pic>
        <p:nvPicPr>
          <p:cNvPr id="7" name="Picture 6"/>
          <p:cNvPicPr>
            <a:picLocks noChangeAspect="1"/>
          </p:cNvPicPr>
          <p:nvPr/>
        </p:nvPicPr>
        <p:blipFill>
          <a:blip r:embed="rId3"/>
          <a:stretch>
            <a:fillRect/>
          </a:stretch>
        </p:blipFill>
        <p:spPr>
          <a:xfrm>
            <a:off x="3873435" y="5139087"/>
            <a:ext cx="6789099" cy="623864"/>
          </a:xfrm>
          <a:prstGeom prst="rect">
            <a:avLst/>
          </a:prstGeom>
        </p:spPr>
      </p:pic>
      <p:pic>
        <p:nvPicPr>
          <p:cNvPr id="8" name="Picture 7"/>
          <p:cNvPicPr>
            <a:picLocks noChangeAspect="1"/>
          </p:cNvPicPr>
          <p:nvPr/>
        </p:nvPicPr>
        <p:blipFill>
          <a:blip r:embed="rId4"/>
          <a:stretch>
            <a:fillRect/>
          </a:stretch>
        </p:blipFill>
        <p:spPr>
          <a:xfrm>
            <a:off x="3639829" y="2133601"/>
            <a:ext cx="7902512" cy="1204267"/>
          </a:xfrm>
          <a:prstGeom prst="rect">
            <a:avLst/>
          </a:prstGeom>
        </p:spPr>
      </p:pic>
      <p:pic>
        <p:nvPicPr>
          <p:cNvPr id="9" name="Picture 8"/>
          <p:cNvPicPr>
            <a:picLocks noChangeAspect="1"/>
          </p:cNvPicPr>
          <p:nvPr/>
        </p:nvPicPr>
        <p:blipFill>
          <a:blip r:embed="rId5"/>
          <a:stretch>
            <a:fillRect/>
          </a:stretch>
        </p:blipFill>
        <p:spPr>
          <a:xfrm>
            <a:off x="3678809" y="1445805"/>
            <a:ext cx="5543391" cy="687796"/>
          </a:xfrm>
          <a:prstGeom prst="rect">
            <a:avLst/>
          </a:prstGeom>
        </p:spPr>
      </p:pic>
      <p:pic>
        <p:nvPicPr>
          <p:cNvPr id="10" name="Picture 9"/>
          <p:cNvPicPr>
            <a:picLocks noChangeAspect="1"/>
          </p:cNvPicPr>
          <p:nvPr/>
        </p:nvPicPr>
        <p:blipFill>
          <a:blip r:embed="rId6"/>
          <a:stretch>
            <a:fillRect/>
          </a:stretch>
        </p:blipFill>
        <p:spPr>
          <a:xfrm>
            <a:off x="10337910" y="1476645"/>
            <a:ext cx="1204433" cy="463819"/>
          </a:xfrm>
          <a:prstGeom prst="rect">
            <a:avLst/>
          </a:prstGeom>
        </p:spPr>
      </p:pic>
      <p:pic>
        <p:nvPicPr>
          <p:cNvPr id="11" name="Picture 10"/>
          <p:cNvPicPr>
            <a:picLocks noChangeAspect="1"/>
          </p:cNvPicPr>
          <p:nvPr/>
        </p:nvPicPr>
        <p:blipFill>
          <a:blip r:embed="rId7"/>
          <a:stretch>
            <a:fillRect/>
          </a:stretch>
        </p:blipFill>
        <p:spPr>
          <a:xfrm>
            <a:off x="3815020" y="3766603"/>
            <a:ext cx="6678771" cy="686165"/>
          </a:xfrm>
          <a:prstGeom prst="rect">
            <a:avLst/>
          </a:prstGeom>
        </p:spPr>
      </p:pic>
      <p:pic>
        <p:nvPicPr>
          <p:cNvPr id="12" name="Picture 11"/>
          <p:cNvPicPr>
            <a:picLocks noChangeAspect="1"/>
          </p:cNvPicPr>
          <p:nvPr/>
        </p:nvPicPr>
        <p:blipFill>
          <a:blip r:embed="rId8"/>
          <a:stretch>
            <a:fillRect/>
          </a:stretch>
        </p:blipFill>
        <p:spPr>
          <a:xfrm>
            <a:off x="10435009" y="3752010"/>
            <a:ext cx="1317977" cy="616052"/>
          </a:xfrm>
          <a:prstGeom prst="rect">
            <a:avLst/>
          </a:prstGeom>
        </p:spPr>
      </p:pic>
      <p:pic>
        <p:nvPicPr>
          <p:cNvPr id="13" name="Picture 12"/>
          <p:cNvPicPr>
            <a:picLocks noChangeAspect="1"/>
          </p:cNvPicPr>
          <p:nvPr/>
        </p:nvPicPr>
        <p:blipFill>
          <a:blip r:embed="rId9"/>
          <a:stretch>
            <a:fillRect/>
          </a:stretch>
        </p:blipFill>
        <p:spPr>
          <a:xfrm>
            <a:off x="10452352" y="4870394"/>
            <a:ext cx="1333469" cy="521289"/>
          </a:xfrm>
          <a:prstGeom prst="rect">
            <a:avLst/>
          </a:prstGeom>
        </p:spPr>
      </p:pic>
    </p:spTree>
    <p:extLst>
      <p:ext uri="{BB962C8B-B14F-4D97-AF65-F5344CB8AC3E}">
        <p14:creationId xmlns:p14="http://schemas.microsoft.com/office/powerpoint/2010/main" val="308438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1672</Words>
  <Application>Microsoft Macintosh PowerPoint</Application>
  <PresentationFormat>Widescreen</PresentationFormat>
  <Paragraphs>236</Paragraphs>
  <Slides>47</Slides>
  <Notes>8</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Internet Censorship</vt:lpstr>
      <vt:lpstr>First Nation in Cyberspace</vt:lpstr>
      <vt:lpstr>What is Internet censorship?</vt:lpstr>
      <vt:lpstr>The What and Why of Internet Censorship</vt:lpstr>
      <vt:lpstr>PowerPoint Presentation</vt:lpstr>
      <vt:lpstr>PowerPoint Presentation</vt:lpstr>
      <vt:lpstr>A More “Modern” Theory of Censorship</vt:lpstr>
      <vt:lpstr>A Brief History of Internet Censorship</vt:lpstr>
      <vt:lpstr>Why Do Countries Censor? (To be continued…)</vt:lpstr>
      <vt:lpstr>How widespread is Internet censorship?</vt:lpstr>
      <vt:lpstr>PowerPoint Presentation</vt:lpstr>
      <vt:lpstr>Monitoring Censorship</vt:lpstr>
      <vt:lpstr>How is censorship implemented?</vt:lpstr>
      <vt:lpstr>Conventional Internet Censorship</vt:lpstr>
      <vt:lpstr>Technical Implementation of Censorship</vt:lpstr>
      <vt:lpstr>Technical Points of Control: Network Paths</vt:lpstr>
      <vt:lpstr>Visualizing the Egypt Internet Shutdown</vt:lpstr>
      <vt:lpstr>PowerPoint Presentation</vt:lpstr>
      <vt:lpstr>Non-Technical Forms of Internet Censorship</vt:lpstr>
      <vt:lpstr>Self-Censorship</vt:lpstr>
      <vt:lpstr>Censorship by Laws: Copyright, etc.</vt:lpstr>
      <vt:lpstr>Other Fear and Legal Measures</vt:lpstr>
      <vt:lpstr>Internet Censorship is Widespread</vt:lpstr>
      <vt:lpstr>How can censorship be circumvented?</vt:lpstr>
      <vt:lpstr>Technical Circumvention Tools</vt:lpstr>
      <vt:lpstr>BYOI (Bring Your Own Internet)</vt:lpstr>
      <vt:lpstr>Language-Based Circumvention</vt:lpstr>
      <vt:lpstr>Router-Based Circumvention: Decoy Routing</vt:lpstr>
      <vt:lpstr>Internet Censorship and Online Speech Chapter 1.4: Trends, From Protocols to Platforms</vt:lpstr>
      <vt:lpstr>Trends in Internet Censorship</vt:lpstr>
      <vt:lpstr>Information Manipulation</vt:lpstr>
      <vt:lpstr>PowerPoint Presentation</vt:lpstr>
      <vt:lpstr>Personalization and “Filter Bubbles”</vt:lpstr>
      <vt:lpstr>Content Moderation</vt:lpstr>
      <vt:lpstr>PowerPoint Presentation</vt:lpstr>
      <vt:lpstr>Roberts’s Taxonomy of Modern Censorship</vt:lpstr>
      <vt:lpstr>PowerPoint Presentation</vt:lpstr>
      <vt:lpstr>Censorship is not always a Ban or Block</vt:lpstr>
      <vt:lpstr>Keyword Filtering Also Evadable</vt:lpstr>
      <vt:lpstr>Why do governments attempt to control information when these controls are easily circumvented?</vt:lpstr>
      <vt:lpstr>Roberts’s Taxonomy of Modern Censorship</vt:lpstr>
      <vt:lpstr>Small Inconveniences are More Effective than Big Barriers</vt:lpstr>
      <vt:lpstr>Porous Censorship is Effective Because It has Holes</vt:lpstr>
      <vt:lpstr>Heavy-Handed Techniques Cause Backlash</vt:lpstr>
      <vt:lpstr>Technical Mechanisms for Friction</vt:lpstr>
      <vt:lpstr>Technical Mechanisms for Flooding</vt:lpstr>
      <vt:lpstr>Distraction and Misinformation are Tools of Censorship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Censorship and Online Speech Chapter 1: Overview</dc:title>
  <dc:creator>Nick Feamster</dc:creator>
  <cp:lastModifiedBy>Nick Feamster</cp:lastModifiedBy>
  <cp:revision>8</cp:revision>
  <dcterms:created xsi:type="dcterms:W3CDTF">2021-01-15T03:09:55Z</dcterms:created>
  <dcterms:modified xsi:type="dcterms:W3CDTF">2022-03-07T21:33:17Z</dcterms:modified>
</cp:coreProperties>
</file>